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7" r:id="rId4"/>
    <p:sldId id="261" r:id="rId5"/>
    <p:sldId id="264" r:id="rId6"/>
    <p:sldId id="266" r:id="rId7"/>
    <p:sldId id="260" r:id="rId8"/>
    <p:sldId id="268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4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1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4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1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55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4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9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28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67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78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4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AFD06-500F-6F41-B0D7-5559CFF14BBB}" type="datetimeFigureOut">
              <a:t>10/17/13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9F260-7222-4F41-A5D7-75D7983D90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2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022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/>
              <a:t>Simulating high throughput data with FBA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719220" y="1261404"/>
            <a:ext cx="7649411" cy="5632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/>
              <a:t>Lots of high throughput data out there!  Broad parallel screens are a new part of biological experimentation.</a:t>
            </a:r>
          </a:p>
          <a:p>
            <a:endParaRPr lang="en-US" sz="2400" b="1"/>
          </a:p>
          <a:p>
            <a:r>
              <a:rPr lang="en-US" sz="2400" b="1"/>
              <a:t>I’ll show off two</a:t>
            </a:r>
            <a:r>
              <a:rPr lang="en-US" sz="2400" b="1"/>
              <a:t> types of high throughput screens you can model with FBA, using small toy examples:</a:t>
            </a:r>
          </a:p>
          <a:p>
            <a:endParaRPr lang="en-US" sz="2400" b="1"/>
          </a:p>
          <a:p>
            <a:pPr marL="285750" indent="-285750">
              <a:buFont typeface="Arial"/>
              <a:buChar char="•"/>
            </a:pPr>
            <a:r>
              <a:rPr lang="en-US" sz="2400" b="1"/>
              <a:t>Library knockout screens 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b="1"/>
              <a:t>Metabolic capability is varied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b="1"/>
              <a:t>Culture media remains the same</a:t>
            </a:r>
          </a:p>
          <a:p>
            <a:pPr lvl="1"/>
            <a:endParaRPr lang="en-US" sz="2400" b="1"/>
          </a:p>
          <a:p>
            <a:pPr marL="285750" indent="-285750">
              <a:buFont typeface="Arial"/>
              <a:buChar char="•"/>
            </a:pPr>
            <a:r>
              <a:rPr lang="en-US" sz="2400" b="1"/>
              <a:t>Nutrient utilization screens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b="1"/>
              <a:t>Metabolic capability remains the same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b="1"/>
              <a:t>Culture media is varied</a:t>
            </a:r>
          </a:p>
          <a:p>
            <a:endParaRPr lang="en-US" sz="2400" b="1"/>
          </a:p>
          <a:p>
            <a:endParaRPr lang="en-US" sz="2400" b="1"/>
          </a:p>
        </p:txBody>
      </p:sp>
    </p:spTree>
    <p:extLst>
      <p:ext uri="{BB962C8B-B14F-4D97-AF65-F5344CB8AC3E}">
        <p14:creationId xmlns:p14="http://schemas.microsoft.com/office/powerpoint/2010/main" val="717624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022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/>
              <a:t>Nutrient source example: Biolog PM-1 Col. 3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719220" y="1027436"/>
            <a:ext cx="7649411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b="1"/>
              <a:t>Build .fba files for each medium of interest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Find experimental data (EcoCyc data)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Run the simulation and compare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11143"/>
              </p:ext>
            </p:extLst>
          </p:nvPr>
        </p:nvGraphicFramePr>
        <p:xfrm>
          <a:off x="719220" y="2700496"/>
          <a:ext cx="7412700" cy="36068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767983"/>
                <a:gridCol w="1682407"/>
                <a:gridCol w="1725195"/>
                <a:gridCol w="223711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Carbon src.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Frame</a:t>
                      </a:r>
                      <a:r>
                        <a:rPr lang="en-US" baseline="0"/>
                        <a:t> 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Exp</a:t>
                      </a:r>
                      <a:r>
                        <a:rPr lang="en-US" baseline="0"/>
                        <a:t> Growth?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Sim Growth?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NAcGlu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Glycerol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/>
                        <a:t>MIX0-433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DL-malate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D-glucosaminate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D-glucose-1-P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Myo-inositol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L-serine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3-hydroxy-phenylacetate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5656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022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/>
              <a:t>Gene library knockout screens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719220" y="1528796"/>
            <a:ext cx="7649411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/>
              <a:t>You can easily test the effect of a set of gene knockouts on your model with FBA.</a:t>
            </a:r>
          </a:p>
          <a:p>
            <a:endParaRPr lang="en-US" sz="2400" b="1"/>
          </a:p>
          <a:p>
            <a:pPr marL="342900" indent="-342900">
              <a:buFont typeface="Arial"/>
              <a:buChar char="•"/>
            </a:pPr>
            <a:r>
              <a:rPr lang="en-US" sz="2400" b="1"/>
              <a:t>Construct a model (optional)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b="1"/>
              <a:t>We’ll cheat, and use EcoCyc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Identify the KB frame IDs of the knocked-out genes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Edit the .fba file appropriately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b="1"/>
              <a:t>Decide whether you want to produce individual knockout flux summaries (can be lots of data)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Run the simulation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Compare the results with what you expect</a:t>
            </a:r>
          </a:p>
        </p:txBody>
      </p:sp>
    </p:spTree>
    <p:extLst>
      <p:ext uri="{BB962C8B-B14F-4D97-AF65-F5344CB8AC3E}">
        <p14:creationId xmlns:p14="http://schemas.microsoft.com/office/powerpoint/2010/main" val="2782541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022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/>
              <a:t>Knockout example: isoleucine synthesis</a:t>
            </a:r>
            <a:endParaRPr lang="en-US" sz="3200" b="1" dirty="0"/>
          </a:p>
        </p:txBody>
      </p:sp>
      <p:pic>
        <p:nvPicPr>
          <p:cNvPr id="5" name="Picture 4" descr="Screen Shot 2013-10-18 at 8.16.4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58095"/>
            <a:ext cx="8385491" cy="4060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304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022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/>
              <a:t>Knockout example: isoleucine synthesis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719220" y="1027436"/>
            <a:ext cx="764941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b="1"/>
              <a:t>Build the gene KO list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Identify the KB frame IDs of the knocked-out genes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Find experimental data (Baba et al. glucose minimal)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Edit the .fba file appropriately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Run the simulation and compare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214178"/>
              </p:ext>
            </p:extLst>
          </p:nvPr>
        </p:nvGraphicFramePr>
        <p:xfrm>
          <a:off x="1524000" y="3218568"/>
          <a:ext cx="6096000" cy="33375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Gene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Frame</a:t>
                      </a:r>
                      <a:r>
                        <a:rPr lang="en-US" baseline="0"/>
                        <a:t> 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Exp</a:t>
                      </a:r>
                      <a:r>
                        <a:rPr lang="en-US" baseline="0"/>
                        <a:t> Essential?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Sim Essential?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EG10502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084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022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/>
              <a:t>Knockout example: isoleucine synthesis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719220" y="1027436"/>
            <a:ext cx="764941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b="1"/>
              <a:t>Build the gene KO list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Identify the KB frame IDs of the knocked-out genes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Find experimental data (Baba et al. glucose minimal)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Edit the .fba file appropriately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Run the simulation and compare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544670"/>
              </p:ext>
            </p:extLst>
          </p:nvPr>
        </p:nvGraphicFramePr>
        <p:xfrm>
          <a:off x="1524000" y="3218568"/>
          <a:ext cx="6096000" cy="33375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Gene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Frame</a:t>
                      </a:r>
                      <a:r>
                        <a:rPr lang="en-US" baseline="0"/>
                        <a:t> 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Exp</a:t>
                      </a:r>
                      <a:r>
                        <a:rPr lang="en-US" baseline="0"/>
                        <a:t> Essential?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Sim Essential?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EG10502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ilvE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EG10497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432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022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/>
              <a:t>Knockout example: isoleucine synthesis</a:t>
            </a:r>
            <a:endParaRPr lang="en-US" sz="3200" b="1" dirty="0"/>
          </a:p>
        </p:txBody>
      </p:sp>
      <p:pic>
        <p:nvPicPr>
          <p:cNvPr id="5" name="Picture 4" descr="Screen Shot 2013-10-18 at 8.16.4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40660"/>
            <a:ext cx="8385491" cy="4060542"/>
          </a:xfrm>
          <a:prstGeom prst="rect">
            <a:avLst/>
          </a:prstGeom>
        </p:spPr>
      </p:pic>
      <p:pic>
        <p:nvPicPr>
          <p:cNvPr id="6" name="Picture 5" descr="Screen Shot 2013-10-18 at 8.18.06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240077"/>
            <a:ext cx="3937000" cy="952500"/>
          </a:xfrm>
          <a:prstGeom prst="rect">
            <a:avLst/>
          </a:prstGeom>
        </p:spPr>
      </p:pic>
      <p:pic>
        <p:nvPicPr>
          <p:cNvPr id="8" name="Picture 7" descr="Screen Shot 2013-10-18 at 8.19.07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581" y="5234157"/>
            <a:ext cx="3811219" cy="95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484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022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/>
              <a:t>Nutrient utilization screens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719220" y="1528796"/>
            <a:ext cx="764941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/>
              <a:t>FBA is also a great way to test whether your model will grow on different types of growth media.</a:t>
            </a:r>
          </a:p>
          <a:p>
            <a:endParaRPr lang="en-US" sz="2400" b="1"/>
          </a:p>
          <a:p>
            <a:pPr marL="342900" indent="-342900">
              <a:buFont typeface="Arial"/>
              <a:buChar char="•"/>
            </a:pPr>
            <a:r>
              <a:rPr lang="en-US" sz="2400" b="1"/>
              <a:t>Construct a model (optional)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b="1"/>
              <a:t>We’ll cheat, and use EcoCyc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Identify the KB frame IDs of the nutrients you want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Create appropriate .fba files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Run the simulations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Compare the results with what you expect</a:t>
            </a:r>
          </a:p>
        </p:txBody>
      </p:sp>
    </p:spTree>
    <p:extLst>
      <p:ext uri="{BB962C8B-B14F-4D97-AF65-F5344CB8AC3E}">
        <p14:creationId xmlns:p14="http://schemas.microsoft.com/office/powerpoint/2010/main" val="2023050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022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/>
              <a:t>Nutrient utilization screens</a:t>
            </a:r>
            <a:endParaRPr lang="en-US" sz="3200" b="1" dirty="0"/>
          </a:p>
        </p:txBody>
      </p:sp>
      <p:pic>
        <p:nvPicPr>
          <p:cNvPr id="3" name="Picture 2" descr="Screen Shot 2013-10-18 at 8.27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986" y="1216914"/>
            <a:ext cx="8173814" cy="46353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19220" y="6044933"/>
            <a:ext cx="76494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/>
              <a:t>Biolog carbon plate PM-1</a:t>
            </a:r>
          </a:p>
        </p:txBody>
      </p:sp>
      <p:sp>
        <p:nvSpPr>
          <p:cNvPr id="4" name="Rectangle 3"/>
          <p:cNvSpPr/>
          <p:nvPr/>
        </p:nvSpPr>
        <p:spPr>
          <a:xfrm>
            <a:off x="1781614" y="1216914"/>
            <a:ext cx="776148" cy="4635310"/>
          </a:xfrm>
          <a:prstGeom prst="rect">
            <a:avLst/>
          </a:prstGeom>
          <a:noFill/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74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022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/>
              <a:t>Nutrient source example: Biolog PM-1 Col. 3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719220" y="1027436"/>
            <a:ext cx="7649411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b="1"/>
              <a:t>Build .fba files for each medium of interest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Find experimental data (EcoCyc data)</a:t>
            </a:r>
          </a:p>
          <a:p>
            <a:pPr marL="342900" indent="-342900">
              <a:buFont typeface="Arial"/>
              <a:buChar char="•"/>
            </a:pPr>
            <a:r>
              <a:rPr lang="en-US" sz="2400" b="1"/>
              <a:t>Run the simulation and compare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6224"/>
              </p:ext>
            </p:extLst>
          </p:nvPr>
        </p:nvGraphicFramePr>
        <p:xfrm>
          <a:off x="719220" y="2700496"/>
          <a:ext cx="7412700" cy="36068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767983"/>
                <a:gridCol w="1682407"/>
                <a:gridCol w="1725195"/>
                <a:gridCol w="223711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Carbon src.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Frame</a:t>
                      </a:r>
                      <a:r>
                        <a:rPr lang="en-US" baseline="0"/>
                        <a:t> 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Exp</a:t>
                      </a:r>
                      <a:r>
                        <a:rPr lang="en-US" baseline="0"/>
                        <a:t> Growth?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Sim Growth?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NAcGlu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Glycerol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/>
                        <a:t>MIX0-433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DL-malate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D-glucosaminate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D-glucose-1-P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Myo-inositol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L-serine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0"/>
                        <a:t>3-hydroxy-phenylacetate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MIX0-495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521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596</Words>
  <Application>Microsoft Macintosh PowerPoint</Application>
  <PresentationFormat>On-screen Show (4:3)</PresentationFormat>
  <Paragraphs>183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Simulating high throughput data with FBA</vt:lpstr>
      <vt:lpstr>Gene library knockout screens</vt:lpstr>
      <vt:lpstr>Knockout example: isoleucine synthesis</vt:lpstr>
      <vt:lpstr>Knockout example: isoleucine synthesis</vt:lpstr>
      <vt:lpstr>Knockout example: isoleucine synthesis</vt:lpstr>
      <vt:lpstr>Knockout example: isoleucine synthesis</vt:lpstr>
      <vt:lpstr>Nutrient utilization screens</vt:lpstr>
      <vt:lpstr>Nutrient utilization screens</vt:lpstr>
      <vt:lpstr>Nutrient source example: Biolog PM-1 Col. 3</vt:lpstr>
      <vt:lpstr>Nutrient source example: Biolog PM-1 Col. 3</vt:lpstr>
    </vt:vector>
  </TitlesOfParts>
  <Company>SRI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AIC Facility</dc:creator>
  <cp:lastModifiedBy>AIC Facility</cp:lastModifiedBy>
  <cp:revision>23</cp:revision>
  <dcterms:created xsi:type="dcterms:W3CDTF">2013-10-18T04:17:03Z</dcterms:created>
  <dcterms:modified xsi:type="dcterms:W3CDTF">2013-10-18T15:55:07Z</dcterms:modified>
</cp:coreProperties>
</file>