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408" r:id="rId3"/>
    <p:sldId id="260" r:id="rId4"/>
    <p:sldId id="831" r:id="rId5"/>
    <p:sldId id="767" r:id="rId6"/>
    <p:sldId id="659" r:id="rId7"/>
    <p:sldId id="567" r:id="rId8"/>
    <p:sldId id="667" r:id="rId9"/>
    <p:sldId id="832" r:id="rId10"/>
    <p:sldId id="834" r:id="rId11"/>
    <p:sldId id="836" r:id="rId12"/>
    <p:sldId id="835" r:id="rId13"/>
    <p:sldId id="837" r:id="rId14"/>
    <p:sldId id="691" r:id="rId15"/>
    <p:sldId id="693" r:id="rId16"/>
    <p:sldId id="703" r:id="rId17"/>
    <p:sldId id="698" r:id="rId18"/>
    <p:sldId id="702" r:id="rId19"/>
    <p:sldId id="697" r:id="rId20"/>
    <p:sldId id="507" r:id="rId21"/>
    <p:sldId id="700" r:id="rId22"/>
    <p:sldId id="701" r:id="rId23"/>
    <p:sldId id="672" r:id="rId24"/>
    <p:sldId id="668" r:id="rId25"/>
    <p:sldId id="356" r:id="rId26"/>
    <p:sldId id="643" r:id="rId27"/>
    <p:sldId id="644" r:id="rId28"/>
    <p:sldId id="431" r:id="rId29"/>
    <p:sldId id="377" r:id="rId30"/>
    <p:sldId id="378" r:id="rId31"/>
    <p:sldId id="434" r:id="rId32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6F9"/>
    <a:srgbClr val="9AD8FF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5" autoAdjust="0"/>
    <p:restoredTop sz="87347" autoAdjust="0"/>
  </p:normalViewPr>
  <p:slideViewPr>
    <p:cSldViewPr snapToGrid="0" showGuides="1">
      <p:cViewPr varScale="1">
        <p:scale>
          <a:sx n="107" d="100"/>
          <a:sy n="107" d="100"/>
        </p:scale>
        <p:origin x="2648" y="160"/>
      </p:cViewPr>
      <p:guideLst>
        <p:guide orient="horz" pos="1207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11/5/21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11/5/21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point on a vertical line is a reading for one gene.</a:t>
            </a:r>
          </a:p>
          <a:p>
            <a:r>
              <a:rPr lang="en-US" dirty="0"/>
              <a:t>Set of metabolites on one vertical line are all genes </a:t>
            </a:r>
            <a:r>
              <a:rPr lang="en-US" baseline="0" dirty="0"/>
              <a:t>in that subsystem for which data is available</a:t>
            </a:r>
            <a:r>
              <a:rPr lang="en-US" dirty="0"/>
              <a:t>.</a:t>
            </a:r>
          </a:p>
          <a:p>
            <a:r>
              <a:rPr lang="en-US" dirty="0"/>
              <a:t>Large point is the average.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63CB184-A52B-C548-B1A8-46F1A68CD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96AF33E-C6ED-914D-BDEF-FFD8DDF7E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4557713"/>
            <a:ext cx="5384800" cy="431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AFF26-1745-EB48-9008-39884FCCDA71}" type="slidenum">
              <a:rPr lang="en-US"/>
              <a:pPr/>
              <a:t>4</a:t>
            </a:fld>
            <a:endParaRPr lang="en-US"/>
          </a:p>
        </p:txBody>
      </p:sp>
      <p:sp>
        <p:nvSpPr>
          <p:cNvPr id="162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A027E-8943-3440-A756-6CB227994456}" type="slidenum">
              <a:rPr lang="en-US"/>
              <a:pPr/>
              <a:t>6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0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24FF6-855B-C44A-B1D8-FA9BA63628EC}" type="slidenum">
              <a:rPr lang="en-US"/>
              <a:pPr/>
              <a:t>14</a:t>
            </a:fld>
            <a:endParaRPr lang="en-US"/>
          </a:p>
        </p:txBody>
      </p:sp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5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A7477-12A0-D04B-9157-FB26EC6FF659}" type="slidenum">
              <a:rPr lang="en-US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1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1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90" y="1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870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  <p:sldLayoutId id="2147483676" r:id="rId8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yc.org/biocyc-pgdb-list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66562" y="2626578"/>
            <a:ext cx="8817382" cy="121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b="1" dirty="0"/>
              <a:t>Overview of the </a:t>
            </a:r>
            <a:r>
              <a:rPr lang="en-US" sz="3600" b="1" dirty="0" err="1"/>
              <a:t>BioCyc.org</a:t>
            </a:r>
            <a:r>
              <a:rPr lang="en-US" sz="3600" b="1" dirty="0"/>
              <a:t> Microbial Genomes Web Portal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2902" y="3718739"/>
            <a:ext cx="8801098" cy="21842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ts val="2400"/>
              </a:lnSpc>
            </a:pPr>
            <a:r>
              <a:rPr lang="en-US" sz="2800" dirty="0"/>
              <a:t>Peter D. Karp										</a:t>
            </a:r>
            <a:r>
              <a:rPr lang="en-US" sz="2800" dirty="0" err="1"/>
              <a:t>ecocyc.org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SRI International									</a:t>
            </a:r>
            <a:r>
              <a:rPr lang="en-US" sz="2800" dirty="0" err="1"/>
              <a:t>biocyc.org</a:t>
            </a: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														</a:t>
            </a:r>
            <a:r>
              <a:rPr lang="en-US" sz="2800" dirty="0" err="1"/>
              <a:t>metacyc.org</a:t>
            </a: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A8FA1-DA3E-F742-B39F-FF30FDC97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7" y="5902960"/>
            <a:ext cx="2914648" cy="6850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1C614-6F60-2E4B-B35E-77842955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BioCyc</a:t>
            </a:r>
            <a:r>
              <a:rPr lang="en-US" dirty="0"/>
              <a:t> and Pathway Tools Capabilities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1EA1DC-FF63-1447-BEBF-5E5AD93B7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628" y="1393479"/>
            <a:ext cx="4069301" cy="3393209"/>
          </a:xfrm>
        </p:spPr>
        <p:txBody>
          <a:bodyPr>
            <a:noAutofit/>
          </a:bodyPr>
          <a:lstStyle/>
          <a:p>
            <a:r>
              <a:rPr lang="en-US" sz="1600" b="1" dirty="0"/>
              <a:t>Genome Informatics</a:t>
            </a:r>
          </a:p>
          <a:p>
            <a:pPr lvl="1"/>
            <a:r>
              <a:rPr lang="en-US" sz="1200" dirty="0"/>
              <a:t>Gene/protein/RNA searches, gene information page</a:t>
            </a:r>
          </a:p>
          <a:p>
            <a:pPr lvl="1"/>
            <a:r>
              <a:rPr lang="en-US" sz="1200" dirty="0"/>
              <a:t>Genome browser</a:t>
            </a:r>
          </a:p>
          <a:p>
            <a:pPr lvl="1"/>
            <a:r>
              <a:rPr lang="en-US" sz="1200" dirty="0"/>
              <a:t>BLAST search</a:t>
            </a:r>
          </a:p>
          <a:p>
            <a:pPr lvl="1"/>
            <a:r>
              <a:rPr lang="en-US" sz="1200" dirty="0"/>
              <a:t>Sequence pattern search</a:t>
            </a:r>
          </a:p>
          <a:p>
            <a:pPr lvl="1"/>
            <a:r>
              <a:rPr lang="en-US" sz="1200" dirty="0"/>
              <a:t>Multiple sequence alignment</a:t>
            </a:r>
          </a:p>
          <a:p>
            <a:pPr lvl="1"/>
            <a:r>
              <a:rPr lang="en-US" sz="1200" dirty="0"/>
              <a:t>Sequence retrieval</a:t>
            </a:r>
          </a:p>
          <a:p>
            <a:r>
              <a:rPr lang="en-US" sz="1600" b="1" dirty="0"/>
              <a:t>Pathway Informatics</a:t>
            </a:r>
          </a:p>
          <a:p>
            <a:pPr lvl="1"/>
            <a:r>
              <a:rPr lang="en-US" sz="1200" dirty="0"/>
              <a:t>Reaction/metabolite/pathway searches and info pages</a:t>
            </a:r>
          </a:p>
          <a:p>
            <a:pPr lvl="1"/>
            <a:r>
              <a:rPr lang="en-US" sz="1200" dirty="0"/>
              <a:t>Infer metabolic network from genome</a:t>
            </a:r>
          </a:p>
          <a:p>
            <a:pPr lvl="1"/>
            <a:r>
              <a:rPr lang="en-US" sz="1200" dirty="0"/>
              <a:t>Zoomable metabolic network diagrams</a:t>
            </a:r>
          </a:p>
          <a:p>
            <a:pPr lvl="1"/>
            <a:r>
              <a:rPr lang="en-US" sz="1200" dirty="0"/>
              <a:t>Metabolic network explorer</a:t>
            </a:r>
          </a:p>
          <a:p>
            <a:pPr lvl="1"/>
            <a:r>
              <a:rPr lang="en-US" sz="1200" dirty="0"/>
              <a:t>Metabolic route search for single organisms and communities</a:t>
            </a:r>
          </a:p>
          <a:p>
            <a:pPr lvl="1"/>
            <a:r>
              <a:rPr lang="en-US" sz="1200" dirty="0"/>
              <a:t>Pathway-based inference of nutrient requirements</a:t>
            </a:r>
          </a:p>
          <a:p>
            <a:pPr lvl="1"/>
            <a:r>
              <a:rPr lang="en-US" sz="1200" dirty="0"/>
              <a:t>Metabolic modeling using flux-balance analysis</a:t>
            </a:r>
          </a:p>
          <a:p>
            <a:pPr lvl="2"/>
            <a:r>
              <a:rPr lang="en-US" sz="1050" dirty="0"/>
              <a:t>FBA, </a:t>
            </a:r>
            <a:r>
              <a:rPr lang="en-US" sz="1050" dirty="0" err="1"/>
              <a:t>dFBA</a:t>
            </a:r>
            <a:r>
              <a:rPr lang="en-US" sz="1050" dirty="0"/>
              <a:t>, FVA, gap filling, blocked metabolites</a:t>
            </a:r>
          </a:p>
          <a:p>
            <a:r>
              <a:rPr lang="en-US" sz="1600" b="1" dirty="0"/>
              <a:t>Regulatory Informatics</a:t>
            </a:r>
          </a:p>
          <a:p>
            <a:pPr lvl="1"/>
            <a:r>
              <a:rPr lang="en-US" sz="1200" dirty="0"/>
              <a:t>Capture/visualize promoters, transcription factor binding sites</a:t>
            </a:r>
          </a:p>
          <a:p>
            <a:pPr lvl="1"/>
            <a:r>
              <a:rPr lang="en-US" sz="1200" dirty="0"/>
              <a:t>Visualize regulon of transcription factor</a:t>
            </a:r>
          </a:p>
          <a:p>
            <a:pPr lvl="1"/>
            <a:r>
              <a:rPr lang="en-US" sz="1200" dirty="0"/>
              <a:t>Regulatory network viewer </a:t>
            </a:r>
          </a:p>
          <a:p>
            <a:pPr lvl="1"/>
            <a:r>
              <a:rPr lang="en-US" sz="1200" dirty="0"/>
              <a:t>Operon inference		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AAFB9-806F-3347-86EF-265BD3E3C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1929" y="1393479"/>
            <a:ext cx="4693882" cy="3770178"/>
          </a:xfrm>
        </p:spPr>
        <p:txBody>
          <a:bodyPr>
            <a:noAutofit/>
          </a:bodyPr>
          <a:lstStyle/>
          <a:p>
            <a:r>
              <a:rPr lang="en-US" sz="1600" b="1" dirty="0"/>
              <a:t>Microbiome Informatics</a:t>
            </a:r>
          </a:p>
          <a:p>
            <a:pPr lvl="1"/>
            <a:r>
              <a:rPr lang="en-US" sz="1100" dirty="0"/>
              <a:t>Calculate pathway abundances across metagenome samples</a:t>
            </a:r>
          </a:p>
          <a:p>
            <a:pPr lvl="1"/>
            <a:r>
              <a:rPr lang="en-US" sz="1100" dirty="0"/>
              <a:t>Create PGDBs for an organism community</a:t>
            </a:r>
          </a:p>
          <a:p>
            <a:pPr lvl="1"/>
            <a:r>
              <a:rPr lang="en-US" sz="1100" dirty="0"/>
              <a:t>Analysis of meta-omics data</a:t>
            </a:r>
          </a:p>
          <a:p>
            <a:r>
              <a:rPr lang="en-US" sz="1600" b="1" dirty="0"/>
              <a:t>Comparative Analysis</a:t>
            </a:r>
          </a:p>
          <a:p>
            <a:pPr lvl="1"/>
            <a:r>
              <a:rPr lang="en-US" sz="1200" dirty="0"/>
              <a:t>Search across PGDBs for genes, proteins, pathways, metabolites</a:t>
            </a:r>
          </a:p>
          <a:p>
            <a:pPr lvl="1"/>
            <a:r>
              <a:rPr lang="en-US" sz="1200" dirty="0"/>
              <a:t>Comparative genome browser</a:t>
            </a:r>
          </a:p>
          <a:p>
            <a:pPr lvl="1"/>
            <a:r>
              <a:rPr lang="en-US" sz="1200" dirty="0"/>
              <a:t>Compare pathway, reaction, and metabolite complements</a:t>
            </a:r>
          </a:p>
          <a:p>
            <a:r>
              <a:rPr lang="en-US" sz="1600" b="1" dirty="0"/>
              <a:t>Transcriptomics and Metabolomics Data Analysis</a:t>
            </a:r>
          </a:p>
          <a:p>
            <a:pPr lvl="1"/>
            <a:r>
              <a:rPr lang="en-US" sz="1200" dirty="0"/>
              <a:t>Enrichment analysis</a:t>
            </a:r>
          </a:p>
          <a:p>
            <a:pPr lvl="1"/>
            <a:r>
              <a:rPr lang="en-US" sz="1200" dirty="0"/>
              <a:t>Paint transcriptomics data onto pathways, zoomable metabolic network</a:t>
            </a:r>
          </a:p>
          <a:p>
            <a:pPr lvl="1"/>
            <a:r>
              <a:rPr lang="en-US" sz="1200" dirty="0"/>
              <a:t>Omics Dashboard</a:t>
            </a:r>
          </a:p>
          <a:p>
            <a:pPr lvl="1"/>
            <a:r>
              <a:rPr lang="en-US" sz="1200" dirty="0"/>
              <a:t>Sort pathways by pathway activation score</a:t>
            </a:r>
          </a:p>
          <a:p>
            <a:pPr lvl="1"/>
            <a:r>
              <a:rPr lang="en-US" sz="1200" dirty="0"/>
              <a:t>Pathway covering analysis</a:t>
            </a:r>
          </a:p>
          <a:p>
            <a:r>
              <a:rPr lang="en-US" sz="1600" b="1" dirty="0"/>
              <a:t>Advanced Data Manipulation</a:t>
            </a:r>
          </a:p>
          <a:p>
            <a:pPr lvl="1"/>
            <a:r>
              <a:rPr lang="en-US" sz="1200" dirty="0" err="1"/>
              <a:t>SmartTables</a:t>
            </a:r>
            <a:endParaRPr lang="en-US" sz="1200" dirty="0"/>
          </a:p>
          <a:p>
            <a:pPr lvl="1"/>
            <a:r>
              <a:rPr lang="en-US" sz="1200" dirty="0"/>
              <a:t>Advanced Query Interface</a:t>
            </a:r>
          </a:p>
          <a:p>
            <a:pPr lvl="1"/>
            <a:r>
              <a:rPr lang="en-US" sz="1200" dirty="0"/>
              <a:t>Interactive editing tools</a:t>
            </a:r>
          </a:p>
          <a:p>
            <a:pPr lvl="1"/>
            <a:r>
              <a:rPr lang="en-US" sz="1200" dirty="0"/>
              <a:t>APIs: Python, Perl, Java, Lisp, R, web services</a:t>
            </a:r>
          </a:p>
          <a:p>
            <a:pPr lvl="1"/>
            <a:r>
              <a:rPr lang="en-US" sz="1200" dirty="0"/>
              <a:t>Import/Export: SBML, GenBank, GFF3, </a:t>
            </a:r>
            <a:r>
              <a:rPr lang="en-US" sz="1200" dirty="0" err="1"/>
              <a:t>BioPAX</a:t>
            </a:r>
            <a:r>
              <a:rPr lang="en-US" sz="1200" dirty="0"/>
              <a:t>, tab-delimited files</a:t>
            </a:r>
          </a:p>
          <a:p>
            <a:endParaRPr lang="en-US" sz="12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187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2FF9-87BA-DF4C-9A88-AEFBB829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Series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7B19D-CB0C-7C47-B329-45C8736F6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629" y="1600200"/>
            <a:ext cx="4655127" cy="4525963"/>
          </a:xfrm>
        </p:spPr>
        <p:txBody>
          <a:bodyPr/>
          <a:lstStyle/>
          <a:p>
            <a:r>
              <a:rPr lang="en-US" dirty="0"/>
              <a:t>Today</a:t>
            </a:r>
          </a:p>
          <a:p>
            <a:pPr lvl="1"/>
            <a:r>
              <a:rPr lang="en-US" dirty="0"/>
              <a:t>Database selection and search operations</a:t>
            </a:r>
          </a:p>
          <a:p>
            <a:pPr lvl="1"/>
            <a:r>
              <a:rPr lang="en-US" dirty="0"/>
              <a:t>Gene, metabolite, reaction, pathway pages</a:t>
            </a:r>
          </a:p>
          <a:p>
            <a:pPr lvl="1"/>
            <a:r>
              <a:rPr lang="en-US" dirty="0"/>
              <a:t>BLAST search, sequence pattern search, extracting sequences</a:t>
            </a:r>
          </a:p>
          <a:p>
            <a:pPr lvl="1"/>
            <a:r>
              <a:rPr lang="en-US" dirty="0"/>
              <a:t>Regulation in </a:t>
            </a:r>
            <a:r>
              <a:rPr lang="en-US" dirty="0" err="1"/>
              <a:t>BioCyc</a:t>
            </a:r>
            <a:endParaRPr lang="en-US" dirty="0"/>
          </a:p>
          <a:p>
            <a:pPr lvl="1"/>
            <a:r>
              <a:rPr lang="en-US" dirty="0"/>
              <a:t>Update notifications</a:t>
            </a:r>
          </a:p>
          <a:p>
            <a:endParaRPr lang="en-US" dirty="0"/>
          </a:p>
          <a:p>
            <a:r>
              <a:rPr lang="en-US" dirty="0"/>
              <a:t>November 10</a:t>
            </a:r>
          </a:p>
          <a:p>
            <a:pPr lvl="1"/>
            <a:r>
              <a:rPr lang="en-US" dirty="0"/>
              <a:t>Genome browser</a:t>
            </a:r>
          </a:p>
          <a:p>
            <a:pPr lvl="1"/>
            <a:r>
              <a:rPr lang="en-US" dirty="0" err="1"/>
              <a:t>SmartTables</a:t>
            </a:r>
            <a:endParaRPr lang="en-US" dirty="0"/>
          </a:p>
          <a:p>
            <a:pPr lvl="1"/>
            <a:r>
              <a:rPr lang="en-US" dirty="0"/>
              <a:t>Comparative operations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6F1CC-C414-7B45-BACE-1CE63096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4331" y="1604356"/>
            <a:ext cx="4038600" cy="3640975"/>
          </a:xfrm>
        </p:spPr>
        <p:txBody>
          <a:bodyPr/>
          <a:lstStyle/>
          <a:p>
            <a:r>
              <a:rPr lang="en-US" dirty="0"/>
              <a:t>November 17</a:t>
            </a:r>
          </a:p>
          <a:p>
            <a:pPr lvl="1"/>
            <a:r>
              <a:rPr lang="en-US" dirty="0"/>
              <a:t>Metabolic network browser and omics viewer</a:t>
            </a:r>
          </a:p>
          <a:p>
            <a:pPr lvl="1"/>
            <a:r>
              <a:rPr lang="en-US" dirty="0"/>
              <a:t>Omics Dashboard</a:t>
            </a:r>
          </a:p>
          <a:p>
            <a:pPr lvl="1"/>
            <a:r>
              <a:rPr lang="en-US" dirty="0"/>
              <a:t>Displaying high-throughput data on individual pathways and metabolic network diagrams</a:t>
            </a:r>
          </a:p>
          <a:p>
            <a:pPr lvl="1"/>
            <a:r>
              <a:rPr lang="en-US" dirty="0"/>
              <a:t>Pathway collages</a:t>
            </a:r>
          </a:p>
          <a:p>
            <a:pPr lvl="1"/>
            <a:r>
              <a:rPr lang="en-US" dirty="0"/>
              <a:t>Enrichment analysis</a:t>
            </a:r>
          </a:p>
          <a:p>
            <a:pPr lvl="1"/>
            <a:r>
              <a:rPr lang="en-US" dirty="0"/>
              <a:t>Pathway covering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7A4376-8FC7-274B-BC5B-4B600866867A}"/>
              </a:ext>
            </a:extLst>
          </p:cNvPr>
          <p:cNvSpPr txBox="1">
            <a:spLocks/>
          </p:cNvSpPr>
          <p:nvPr/>
        </p:nvSpPr>
        <p:spPr bwMode="auto">
          <a:xfrm>
            <a:off x="2606041" y="6126163"/>
            <a:ext cx="543257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30188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27063" indent="-1666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798513" indent="-1714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971550" indent="-17303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itchFamily="-65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BioCyc</a:t>
            </a:r>
            <a:r>
              <a:rPr lang="en-US" dirty="0"/>
              <a:t> webinars:   https://</a:t>
            </a:r>
            <a:r>
              <a:rPr lang="en-US" dirty="0" err="1"/>
              <a:t>biocyc.org</a:t>
            </a:r>
            <a:r>
              <a:rPr lang="en-US" dirty="0"/>
              <a:t>/</a:t>
            </a:r>
            <a:r>
              <a:rPr lang="en-US" dirty="0" err="1"/>
              <a:t>webinar.shtml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8123-49D8-FF4B-9685-589F98A3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err="1"/>
              <a:t>BioCyc</a:t>
            </a:r>
            <a:r>
              <a:rPr lang="en-US" dirty="0"/>
              <a:t> Page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7E2B-B0EC-A247-815D-AE9C1366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Gene/protein/RNA</a:t>
            </a:r>
          </a:p>
          <a:p>
            <a:endParaRPr lang="en-US" dirty="0"/>
          </a:p>
          <a:p>
            <a:r>
              <a:rPr lang="en-US" dirty="0"/>
              <a:t>Transcription Unit</a:t>
            </a:r>
          </a:p>
          <a:p>
            <a:endParaRPr lang="en-US" dirty="0"/>
          </a:p>
          <a:p>
            <a:r>
              <a:rPr lang="en-US" dirty="0"/>
              <a:t>Pathway</a:t>
            </a:r>
          </a:p>
          <a:p>
            <a:endParaRPr lang="en-US" dirty="0"/>
          </a:p>
          <a:p>
            <a:r>
              <a:rPr lang="en-US" dirty="0"/>
              <a:t>Reaction</a:t>
            </a:r>
          </a:p>
          <a:p>
            <a:endParaRPr lang="en-US" dirty="0"/>
          </a:p>
          <a:p>
            <a:r>
              <a:rPr lang="en-US" dirty="0"/>
              <a:t>Metabolite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2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F129-E260-3946-B147-255A6D73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E62C-1829-2C4D-9DB5-501D4F33B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2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498"/>
            <a:ext cx="76962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EcoCyc</a:t>
            </a:r>
            <a:r>
              <a:rPr lang="en-US" dirty="0"/>
              <a:t> Project – </a:t>
            </a:r>
            <a:r>
              <a:rPr lang="en-US" dirty="0" err="1"/>
              <a:t>EcoCyc.org</a:t>
            </a:r>
            <a:endParaRPr lang="en-US" dirty="0"/>
          </a:p>
        </p:txBody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777" y="1226498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FF6600"/>
                </a:solidFill>
              </a:rPr>
              <a:t>E.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rgbClr val="FF6600"/>
                </a:solidFill>
              </a:rPr>
              <a:t>co</a:t>
            </a:r>
            <a:r>
              <a:rPr lang="en-US" sz="2000" i="1" dirty="0"/>
              <a:t>li</a:t>
            </a:r>
            <a:r>
              <a:rPr lang="en-US" sz="2000" dirty="0"/>
              <a:t> En</a:t>
            </a:r>
            <a:r>
              <a:rPr lang="en-US" sz="2000" dirty="0">
                <a:solidFill>
                  <a:srgbClr val="FF6600"/>
                </a:solidFill>
              </a:rPr>
              <a:t>cyc</a:t>
            </a:r>
            <a:r>
              <a:rPr lang="en-US" sz="2000" dirty="0"/>
              <a:t>lopedia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Review-level Model-Organism Database for </a:t>
            </a:r>
            <a:r>
              <a:rPr lang="en-US" sz="2000" i="1" dirty="0"/>
              <a:t>E. coli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Derived from 40,000 publications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“Multi-dimensional annotation of the </a:t>
            </a:r>
            <a:r>
              <a:rPr lang="en-US" sz="2000" i="1" dirty="0"/>
              <a:t>E. coli</a:t>
            </a:r>
            <a:r>
              <a:rPr lang="en-US" sz="2000" dirty="0"/>
              <a:t> K-12 genome”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Mini-review summaries (3,669 pages) and literature citations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Evidence codes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 Ontology annotations  (64,000)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Protein features (active sites, metal ion binding sites): </a:t>
            </a:r>
            <a:r>
              <a:rPr lang="en-US" dirty="0"/>
              <a:t>40,050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Multimeric complexes: 1102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Metabolic pathways (360), reactions (2167), metabolites (3054)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Regulation of gene expression (3900) and of protein activity  (2760)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 essentiality data  (8 / 16,000)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Growth under alternative nutrient conditions  (437)</a:t>
            </a:r>
          </a:p>
        </p:txBody>
      </p:sp>
      <p:sp>
        <p:nvSpPr>
          <p:cNvPr id="1727492" name="Rectangle 4"/>
          <p:cNvSpPr>
            <a:spLocks noChangeArrowheads="1"/>
          </p:cNvSpPr>
          <p:nvPr/>
        </p:nvSpPr>
        <p:spPr bwMode="auto">
          <a:xfrm>
            <a:off x="2015119" y="6096000"/>
            <a:ext cx="485690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rgbClr val="FF66CC"/>
                </a:solidFill>
              </a:rPr>
              <a:t>Nuc</a:t>
            </a:r>
            <a:r>
              <a:rPr lang="en-US" i="1" dirty="0">
                <a:solidFill>
                  <a:srgbClr val="FF66CC"/>
                </a:solidFill>
              </a:rPr>
              <a:t>leic</a:t>
            </a:r>
            <a:r>
              <a:rPr lang="en-US" sz="1800" i="1" dirty="0">
                <a:solidFill>
                  <a:srgbClr val="FF66CC"/>
                </a:solidFill>
              </a:rPr>
              <a:t> Acids Research</a:t>
            </a:r>
            <a:r>
              <a:rPr lang="en-US" sz="1800" dirty="0">
                <a:solidFill>
                  <a:srgbClr val="FF66CC"/>
                </a:solidFill>
              </a:rPr>
              <a:t> </a:t>
            </a:r>
            <a:r>
              <a:rPr lang="en-US">
                <a:solidFill>
                  <a:srgbClr val="FF66CC"/>
                </a:solidFill>
              </a:rPr>
              <a:t>2017 Database Issue</a:t>
            </a:r>
            <a:endParaRPr lang="en-US" sz="1800" b="0" dirty="0">
              <a:solidFill>
                <a:srgbClr val="FFFF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53FC4-8217-0445-8687-9898DE1D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67" y="414317"/>
            <a:ext cx="2706512" cy="5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43" y="1241793"/>
            <a:ext cx="6092457" cy="5091274"/>
          </a:xfrm>
        </p:spPr>
        <p:txBody>
          <a:bodyPr/>
          <a:lstStyle/>
          <a:p>
            <a:r>
              <a:rPr lang="en-US" dirty="0"/>
              <a:t>Gene/Protein/RNA Search, Genome Site Search</a:t>
            </a:r>
          </a:p>
          <a:p>
            <a:r>
              <a:rPr lang="en-US" dirty="0"/>
              <a:t>Gene information page</a:t>
            </a:r>
          </a:p>
          <a:p>
            <a:pPr lvl="1"/>
            <a:r>
              <a:rPr lang="en-US" dirty="0"/>
              <a:t>Retrieve sequence of gene or genomic region</a:t>
            </a:r>
          </a:p>
          <a:p>
            <a:r>
              <a:rPr lang="en-US" dirty="0"/>
              <a:t>Transcription-unit page shows regulatory sites/interactions</a:t>
            </a:r>
          </a:p>
          <a:p>
            <a:r>
              <a:rPr lang="en-US" dirty="0"/>
              <a:t>BLAST search, sequence pattern search, sequence alignment</a:t>
            </a:r>
          </a:p>
          <a:p>
            <a:r>
              <a:rPr lang="en-US" dirty="0"/>
              <a:t>Map SNPs to genes, show effects on translation</a:t>
            </a:r>
          </a:p>
          <a:p>
            <a:r>
              <a:rPr lang="en-US" dirty="0"/>
              <a:t>Genome browser</a:t>
            </a:r>
          </a:p>
          <a:p>
            <a:pPr lvl="1"/>
            <a:r>
              <a:rPr lang="en-US" dirty="0"/>
              <a:t>Zoom full chromosome to sequence</a:t>
            </a:r>
          </a:p>
          <a:p>
            <a:pPr lvl="1"/>
            <a:r>
              <a:rPr lang="en-US" dirty="0"/>
              <a:t>Comparative mode, tracks facility</a:t>
            </a:r>
          </a:p>
          <a:p>
            <a:pPr lvl="1"/>
            <a:r>
              <a:rPr lang="en-US" dirty="0"/>
              <a:t>Omics data painting , genome poster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57943-1561-7C4F-84EF-7D206EAC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32" y="659471"/>
            <a:ext cx="3403866" cy="1725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7DF7C-BC66-5845-8561-B5748248C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86" y="5276051"/>
            <a:ext cx="4167319" cy="1395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79B7D-AC2A-BB49-90D7-6B258C4BD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638" y="2794666"/>
            <a:ext cx="2084111" cy="20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31637-FB8A-AE4A-ACFE-97C4C5ADF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0"/>
            <a:ext cx="764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0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384D4-9204-684C-8365-580A2C85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511"/>
            <a:ext cx="9144000" cy="60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DE5072-3A42-764F-AD29-4989002ED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83" y="0"/>
            <a:ext cx="7684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1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31637-FB8A-AE4A-ACFE-97C4C5ADF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0"/>
            <a:ext cx="764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>
            <a:extLst>
              <a:ext uri="{FF2B5EF4-FFF2-40B4-BE49-F238E27FC236}">
                <a16:creationId xmlns:a16="http://schemas.microsoft.com/office/drawing/2014/main" id="{B6BDC24F-69EA-3A49-87CD-96F10895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Calibri Italic" charset="0"/>
              </a:rPr>
              <a:t>SRI International</a:t>
            </a:r>
            <a:endParaRPr lang="en-US" altLang="en-US" sz="1500">
              <a:solidFill>
                <a:srgbClr val="76908C"/>
              </a:solidFill>
              <a:sym typeface="Calibri Italic" charset="0"/>
            </a:endParaRPr>
          </a:p>
        </p:txBody>
      </p:sp>
      <p:sp>
        <p:nvSpPr>
          <p:cNvPr id="37" name="Content Placeholder 20">
            <a:extLst>
              <a:ext uri="{FF2B5EF4-FFF2-40B4-BE49-F238E27FC236}">
                <a16:creationId xmlns:a16="http://schemas.microsoft.com/office/drawing/2014/main" id="{BA4FB6A2-58CF-CA47-8781-B4AD372F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68" y="1259318"/>
            <a:ext cx="7253198" cy="241577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  <a:ea typeface="+mn-ea"/>
                <a:cs typeface="+mn-cs"/>
              </a:rPr>
              <a:t>A nonprofit multi-disciplinary research institute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</a:rPr>
              <a:t>Founded by Stanford University in 1946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  <a:cs typeface="ＭＳ Ｐゴシック" pitchFamily="-65" charset="-128"/>
              </a:rPr>
              <a:t>Independent in 1970; changed name from</a:t>
            </a:r>
            <a:br>
              <a:rPr lang="en-US" dirty="0">
                <a:latin typeface="+mj-lt"/>
                <a:cs typeface="ＭＳ Ｐゴシック" pitchFamily="-65" charset="-128"/>
              </a:rPr>
            </a:br>
            <a:r>
              <a:rPr lang="en-US" dirty="0">
                <a:latin typeface="+mj-lt"/>
                <a:cs typeface="ＭＳ Ｐゴシック" pitchFamily="-65" charset="-128"/>
              </a:rPr>
              <a:t>Stanford Research Institute to SRI International in 1977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  <a:ea typeface="+mn-ea"/>
                <a:cs typeface="ＭＳ Ｐゴシック" pitchFamily="-65" charset="-128"/>
              </a:rPr>
              <a:t>More than 20 locations worldwide</a:t>
            </a:r>
          </a:p>
          <a:p>
            <a:pPr>
              <a:lnSpc>
                <a:spcPct val="90000"/>
              </a:lnSpc>
              <a:spcBef>
                <a:spcPts val="450"/>
              </a:spcBef>
              <a:defRPr/>
            </a:pPr>
            <a:r>
              <a:rPr lang="en-US" dirty="0" err="1">
                <a:latin typeface="+mj-lt"/>
                <a:cs typeface="ＭＳ Ｐゴシック" pitchFamily="-65" charset="-128"/>
              </a:rPr>
              <a:t>BioCyc</a:t>
            </a:r>
            <a:r>
              <a:rPr lang="en-US" dirty="0">
                <a:latin typeface="+mj-lt"/>
                <a:cs typeface="ＭＳ Ｐゴシック" pitchFamily="-65" charset="-128"/>
              </a:rPr>
              <a:t> partners: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  <a:ea typeface="+mn-ea"/>
                <a:cs typeface="ＭＳ Ｐゴシック" pitchFamily="-65" charset="-128"/>
              </a:rPr>
              <a:t>Paulsen Lab, Macquarie University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defRPr/>
            </a:pPr>
            <a:r>
              <a:rPr lang="en-US" dirty="0" err="1">
                <a:latin typeface="+mj-lt"/>
                <a:ea typeface="+mn-ea"/>
                <a:cs typeface="ＭＳ Ｐゴシック" pitchFamily="-65" charset="-128"/>
              </a:rPr>
              <a:t>Collado</a:t>
            </a:r>
            <a:r>
              <a:rPr lang="en-US" dirty="0">
                <a:latin typeface="+mj-lt"/>
                <a:ea typeface="+mn-ea"/>
                <a:cs typeface="ＭＳ Ｐゴシック" pitchFamily="-65" charset="-128"/>
              </a:rPr>
              <a:t>-Vides Lab, National University of Mexico</a:t>
            </a:r>
          </a:p>
        </p:txBody>
      </p:sp>
      <p:pic>
        <p:nvPicPr>
          <p:cNvPr id="33" name="Picture 5" descr="vengl0010">
            <a:extLst>
              <a:ext uri="{FF2B5EF4-FFF2-40B4-BE49-F238E27FC236}">
                <a16:creationId xmlns:a16="http://schemas.microsoft.com/office/drawing/2014/main" id="{DA1D505E-0175-E644-8B17-07BA259D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86" y="4170622"/>
            <a:ext cx="2219975" cy="171774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4022CF25-5E56-2141-9960-1C239AAA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429" y="4106561"/>
            <a:ext cx="1651397" cy="23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4E5E72"/>
              </a:buClr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SRI spin-off </a:t>
            </a:r>
            <a:r>
              <a:rPr lang="en-US" alt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Siri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, acquired by Apple in 2010 </a:t>
            </a:r>
            <a:r>
              <a:rPr lang="en-US" alt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offerred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a virtual personal assistant.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A9BEAAD-63BC-7A47-8EE5-24072E4F7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38" y="4049411"/>
            <a:ext cx="1428750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>
            <a:extLst>
              <a:ext uri="{FF2B5EF4-FFF2-40B4-BE49-F238E27FC236}">
                <a16:creationId xmlns:a16="http://schemas.microsoft.com/office/drawing/2014/main" id="{02E6C41F-64D1-4F43-81F3-5EC7FF4AD2B8}"/>
              </a:ext>
            </a:extLst>
          </p:cNvPr>
          <p:cNvSpPr txBox="1">
            <a:spLocks/>
          </p:cNvSpPr>
          <p:nvPr/>
        </p:nvSpPr>
        <p:spPr bwMode="auto">
          <a:xfrm>
            <a:off x="1458540" y="6065561"/>
            <a:ext cx="2594611" cy="79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2641" indent="-172641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5281" indent="-172641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5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70297" indent="-125016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598885" indent="-128588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728663" indent="-129779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»"/>
              <a:defRPr sz="105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1200" i="1" dirty="0">
                <a:solidFill>
                  <a:srgbClr val="76908C"/>
                </a:solidFill>
              </a:rPr>
              <a:t>1964–1968: </a:t>
            </a:r>
            <a:r>
              <a:rPr lang="en-US" altLang="en-US" sz="1200" dirty="0"/>
              <a:t>SRI’s Doug Engelbart and team invented the computer mouse and demonstrated the foundations of personal computing.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7" y="1436688"/>
            <a:ext cx="8491781" cy="4741374"/>
          </a:xfrm>
        </p:spPr>
        <p:txBody>
          <a:bodyPr/>
          <a:lstStyle/>
          <a:p>
            <a:r>
              <a:rPr lang="en-US" dirty="0"/>
              <a:t>Pathway search, information page</a:t>
            </a:r>
          </a:p>
          <a:p>
            <a:pPr lvl="1"/>
            <a:r>
              <a:rPr lang="en-US" dirty="0"/>
              <a:t>Customize pathway diagram for publication</a:t>
            </a:r>
          </a:p>
          <a:p>
            <a:pPr lvl="1"/>
            <a:r>
              <a:rPr lang="en-US" dirty="0"/>
              <a:t>Create personalized multi-pathway diagrams</a:t>
            </a:r>
          </a:p>
          <a:p>
            <a:pPr lvl="1"/>
            <a:r>
              <a:rPr lang="en-US" dirty="0"/>
              <a:t>Comparative pathway analysis</a:t>
            </a:r>
          </a:p>
          <a:p>
            <a:r>
              <a:rPr lang="en-US" dirty="0"/>
              <a:t>Reaction search, reaction information page</a:t>
            </a:r>
          </a:p>
          <a:p>
            <a:pPr lvl="1"/>
            <a:r>
              <a:rPr lang="en-US" dirty="0"/>
              <a:t>Shows reaction atom mappings</a:t>
            </a:r>
          </a:p>
          <a:p>
            <a:r>
              <a:rPr lang="en-US" dirty="0"/>
              <a:t>Metabolite search, metabolite information page</a:t>
            </a:r>
          </a:p>
          <a:p>
            <a:pPr lvl="1"/>
            <a:r>
              <a:rPr lang="en-US" dirty="0"/>
              <a:t>Search by name, substructure, monoisotopic mass, elemental composition</a:t>
            </a:r>
          </a:p>
          <a:p>
            <a:pPr lvl="1"/>
            <a:r>
              <a:rPr lang="en-US" dirty="0"/>
              <a:t>Show all reactions, pathways, regulatory effects of metabolite</a:t>
            </a:r>
          </a:p>
          <a:p>
            <a:r>
              <a:rPr lang="en-US" dirty="0"/>
              <a:t>Zoomable organism-specific metabolic map diagram</a:t>
            </a:r>
          </a:p>
          <a:p>
            <a:pPr lvl="1"/>
            <a:r>
              <a:rPr lang="en-US" dirty="0"/>
              <a:t>Generate metabolic-map poster</a:t>
            </a:r>
          </a:p>
          <a:p>
            <a:r>
              <a:rPr lang="en-US" dirty="0"/>
              <a:t>Metabolic route-search tool computes optimal paths</a:t>
            </a:r>
          </a:p>
          <a:p>
            <a:r>
              <a:rPr lang="en-US" dirty="0"/>
              <a:t>Execution of quantitative metabolic flux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9B3FE-69B2-B547-86CB-E3F5AC11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858" y="433754"/>
            <a:ext cx="336832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4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B31BC-358B-074F-A69A-22463F36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4" y="0"/>
            <a:ext cx="8855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D0D50-97EE-A749-84B9-172514C2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5"/>
            <a:ext cx="9144000" cy="68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2436555"/>
            <a:ext cx="8229600" cy="2181743"/>
          </a:xfrm>
        </p:spPr>
        <p:txBody>
          <a:bodyPr/>
          <a:lstStyle/>
          <a:p>
            <a:pPr algn="ctr"/>
            <a:r>
              <a:rPr lang="en-US" dirty="0"/>
              <a:t>BioCyc Analysis Tools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5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BioCyc Omics Analysis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254370"/>
            <a:ext cx="8827477" cy="5287108"/>
          </a:xfrm>
        </p:spPr>
        <p:txBody>
          <a:bodyPr/>
          <a:lstStyle/>
          <a:p>
            <a:r>
              <a:rPr lang="en-US" dirty="0"/>
              <a:t>Transcriptomics, proteomics, metabolomics</a:t>
            </a:r>
          </a:p>
          <a:p>
            <a:endParaRPr lang="en-US" dirty="0"/>
          </a:p>
          <a:p>
            <a:r>
              <a:rPr lang="en-US" dirty="0"/>
              <a:t>Paint data onto pathways, pathway collages, metabolic maps</a:t>
            </a:r>
          </a:p>
          <a:p>
            <a:endParaRPr lang="en-US" dirty="0"/>
          </a:p>
          <a:p>
            <a:r>
              <a:rPr lang="en-US" dirty="0"/>
              <a:t>Omics Dashboard </a:t>
            </a:r>
          </a:p>
          <a:p>
            <a:endParaRPr lang="en-US" dirty="0"/>
          </a:p>
          <a:p>
            <a:r>
              <a:rPr lang="en-US" dirty="0"/>
              <a:t>Enrichment analysis: Compute pathways statistically over represented</a:t>
            </a:r>
          </a:p>
          <a:p>
            <a:pPr lvl="2"/>
            <a:r>
              <a:rPr lang="en-US" dirty="0"/>
              <a:t>Pathways over represented in gene or metabolite sets</a:t>
            </a:r>
          </a:p>
          <a:p>
            <a:pPr lvl="2"/>
            <a:r>
              <a:rPr lang="en-US" dirty="0"/>
              <a:t>GO terms over represented in gene sets</a:t>
            </a:r>
          </a:p>
          <a:p>
            <a:pPr lvl="2"/>
            <a:r>
              <a:rPr lang="en-US" dirty="0"/>
              <a:t>Regulators over represented in gene sets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3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pwy-w-omics-popu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620" y="0"/>
            <a:ext cx="6738938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32744" y="951328"/>
            <a:ext cx="8229600" cy="1143000"/>
          </a:xfrm>
        </p:spPr>
        <p:txBody>
          <a:bodyPr/>
          <a:lstStyle/>
          <a:p>
            <a:r>
              <a:rPr lang="en-US" dirty="0"/>
              <a:t>Gene Expression Data on</a:t>
            </a:r>
            <a:br>
              <a:rPr lang="en-US" dirty="0"/>
            </a:br>
            <a:r>
              <a:rPr lang="en-US" dirty="0"/>
              <a:t>Single Pathway</a:t>
            </a:r>
          </a:p>
        </p:txBody>
      </p:sp>
    </p:spTree>
    <p:extLst>
      <p:ext uri="{BB962C8B-B14F-4D97-AF65-F5344CB8AC3E}">
        <p14:creationId xmlns:p14="http://schemas.microsoft.com/office/powerpoint/2010/main" val="18602392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Omics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294448"/>
            <a:ext cx="2915783" cy="4986609"/>
          </a:xfrm>
        </p:spPr>
        <p:txBody>
          <a:bodyPr/>
          <a:lstStyle/>
          <a:p>
            <a:r>
              <a:rPr lang="en-US" dirty="0"/>
              <a:t>A series of </a:t>
            </a:r>
            <a:r>
              <a:rPr lang="en-US" b="1" dirty="0"/>
              <a:t>panels</a:t>
            </a:r>
            <a:r>
              <a:rPr lang="en-US" dirty="0"/>
              <a:t> summarize omics data for different cellular systems</a:t>
            </a:r>
          </a:p>
          <a:p>
            <a:endParaRPr lang="en-US" dirty="0"/>
          </a:p>
          <a:p>
            <a:r>
              <a:rPr lang="en-US" dirty="0"/>
              <a:t>Each panel contains a set of </a:t>
            </a:r>
            <a:r>
              <a:rPr lang="en-US" b="1" dirty="0"/>
              <a:t>plots </a:t>
            </a:r>
            <a:r>
              <a:rPr lang="en-US" dirty="0"/>
              <a:t>(subsystems)</a:t>
            </a:r>
          </a:p>
          <a:p>
            <a:endParaRPr lang="en-US" b="1" dirty="0"/>
          </a:p>
          <a:p>
            <a:r>
              <a:rPr lang="en-US" dirty="0"/>
              <a:t>Large dots </a:t>
            </a:r>
            <a:r>
              <a:rPr lang="en-US" b="1" dirty="0"/>
              <a:t>average</a:t>
            </a:r>
            <a:r>
              <a:rPr lang="en-US" dirty="0"/>
              <a:t>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1" y="1025611"/>
            <a:ext cx="6516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0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 within Amino Acid Biosynthesis Plot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" y="1841157"/>
            <a:ext cx="9045338" cy="3917091"/>
          </a:xfrm>
        </p:spPr>
      </p:pic>
    </p:spTree>
    <p:extLst>
      <p:ext uri="{BB962C8B-B14F-4D97-AF65-F5344CB8AC3E}">
        <p14:creationId xmlns:p14="http://schemas.microsoft.com/office/powerpoint/2010/main" val="179544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914400" y="155575"/>
            <a:ext cx="7693025" cy="11398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SmartTables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693025" cy="5178425"/>
          </a:xfrm>
        </p:spPr>
        <p:txBody>
          <a:bodyPr/>
          <a:lstStyle/>
          <a:p>
            <a:r>
              <a:rPr lang="en-US" dirty="0">
                <a:ea typeface="DejaVu Sans" charset="0"/>
                <a:cs typeface="DejaVu Sans" charset="0"/>
              </a:rPr>
              <a:t>Collect and save lists of database objects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ea typeface="DejaVu Sans" charset="0"/>
                <a:cs typeface="DejaVu Sans" charset="0"/>
              </a:rPr>
              <a:t>Genes, metabolites, pathways, sequence regions, …</a:t>
            </a:r>
          </a:p>
          <a:p>
            <a:pPr lvl="1">
              <a:buFont typeface="Arial" charset="0"/>
              <a:buChar char="•"/>
            </a:pPr>
            <a:endParaRPr lang="en-US" dirty="0">
              <a:ea typeface="DejaVu Sans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ea typeface="DejaVu Sans" charset="0"/>
                <a:cs typeface="DejaVu Sans" charset="0"/>
              </a:rPr>
              <a:t>Explore properties interactively </a:t>
            </a:r>
          </a:p>
          <a:p>
            <a:pPr>
              <a:buFont typeface="Arial" charset="0"/>
              <a:buChar char="•"/>
            </a:pPr>
            <a:endParaRPr lang="en-US" dirty="0">
              <a:ea typeface="DejaVu Sans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ea typeface="DejaVu Sans" charset="0"/>
                <a:cs typeface="DejaVu Sans" charset="0"/>
              </a:rPr>
              <a:t>Filter and combine </a:t>
            </a:r>
            <a:r>
              <a:rPr lang="en-US" dirty="0"/>
              <a:t>(union, intersection, subtraction)</a:t>
            </a:r>
            <a:endParaRPr lang="en-US" dirty="0">
              <a:ea typeface="DejaVu Sans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 dirty="0">
              <a:ea typeface="DejaVu Sans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ea typeface="DejaVu Sans" charset="0"/>
                <a:cs typeface="DejaVu Sans" charset="0"/>
              </a:rPr>
              <a:t>Transform them into related objects (</a:t>
            </a:r>
            <a:r>
              <a:rPr lang="en-US" dirty="0" err="1">
                <a:ea typeface="DejaVu Sans" charset="0"/>
                <a:cs typeface="DejaVu Sans" charset="0"/>
              </a:rPr>
              <a:t>eg</a:t>
            </a:r>
            <a:r>
              <a:rPr lang="en-US" dirty="0">
                <a:ea typeface="DejaVu Sans" charset="0"/>
                <a:cs typeface="DejaVu Sans" charset="0"/>
              </a:rPr>
              <a:t>: gene list → pathway list)</a:t>
            </a:r>
          </a:p>
          <a:p>
            <a:pPr>
              <a:buFont typeface="Arial" charset="0"/>
              <a:buChar char="•"/>
            </a:pPr>
            <a:endParaRPr lang="en-US" dirty="0">
              <a:ea typeface="DejaVu Sans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ea typeface="DejaVu Sans" charset="0"/>
                <a:cs typeface="DejaVu Sans" charset="0"/>
              </a:rPr>
              <a:t>Share with public or specific collaborators, publish</a:t>
            </a:r>
          </a:p>
          <a:p>
            <a:pPr marL="0" indent="0">
              <a:buNone/>
            </a:pPr>
            <a:endParaRPr lang="en-US" dirty="0">
              <a:ea typeface="DejaVu Sans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Arial" charset="0"/>
              <a:ea typeface="DejaVu Sans" charset="0"/>
              <a:cs typeface="DejaVu Sans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4800600"/>
          </a:xfrm>
        </p:spPr>
        <p:txBody>
          <a:bodyPr/>
          <a:lstStyle/>
          <a:p>
            <a:r>
              <a:rPr lang="en-US" dirty="0"/>
              <a:t>Import from files</a:t>
            </a:r>
          </a:p>
          <a:p>
            <a:r>
              <a:rPr lang="en-US" dirty="0"/>
              <a:t>Create from query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2060840"/>
            <a:ext cx="7022018" cy="47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BioCyc</a:t>
            </a:r>
            <a:r>
              <a:rPr lang="en-US" dirty="0"/>
              <a:t> Web Portal and Database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8" y="1214811"/>
            <a:ext cx="8229600" cy="4689475"/>
          </a:xfrm>
        </p:spPr>
        <p:txBody>
          <a:bodyPr/>
          <a:lstStyle/>
          <a:p>
            <a:r>
              <a:rPr lang="en-US" dirty="0"/>
              <a:t>Web portal that integrates genome and metabolic pathway data with powerful bioinformatics tools</a:t>
            </a:r>
          </a:p>
          <a:p>
            <a:r>
              <a:rPr lang="en-US" dirty="0"/>
              <a:t>Encyclopedic reference </a:t>
            </a:r>
          </a:p>
          <a:p>
            <a:pPr lvl="1"/>
            <a:r>
              <a:rPr lang="en-US" dirty="0"/>
              <a:t>19,000 total databases</a:t>
            </a:r>
          </a:p>
          <a:p>
            <a:pPr lvl="1"/>
            <a:r>
              <a:rPr lang="en-US" dirty="0"/>
              <a:t>60 curated databases, contents derived from 130,000 publications</a:t>
            </a:r>
          </a:p>
          <a:p>
            <a:pPr lvl="2"/>
            <a:r>
              <a:rPr lang="en-US" dirty="0">
                <a:hlinkClick r:id="rId3"/>
              </a:rPr>
              <a:t>https://biocyc.org/biocyc-pgdb-list.shtml 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Information finding</a:t>
            </a:r>
          </a:p>
          <a:p>
            <a:pPr lvl="1"/>
            <a:r>
              <a:rPr lang="en-US" dirty="0"/>
              <a:t>Transcriptomics data analysis</a:t>
            </a:r>
          </a:p>
          <a:p>
            <a:pPr lvl="1"/>
            <a:r>
              <a:rPr lang="en-US" dirty="0"/>
              <a:t>Metabolomics data analysis</a:t>
            </a:r>
          </a:p>
          <a:p>
            <a:pPr lvl="1"/>
            <a:r>
              <a:rPr lang="en-US" dirty="0"/>
              <a:t>Sequence analysis</a:t>
            </a:r>
          </a:p>
          <a:p>
            <a:pPr lvl="1"/>
            <a:r>
              <a:rPr lang="en-US" dirty="0"/>
              <a:t>Comparative analysis</a:t>
            </a:r>
          </a:p>
          <a:p>
            <a:pPr lvl="1"/>
            <a:r>
              <a:rPr lang="en-US" dirty="0"/>
              <a:t>Synthetic biology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95B9E-CE71-3C48-9183-2E96434E0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59" y="3609622"/>
            <a:ext cx="4840941" cy="3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Manipulate Genes and Sequences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35261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1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SmartTables: Browsing Database Attributes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944"/>
            <a:ext cx="9144000" cy="42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BioCyc.org</a:t>
            </a:r>
            <a:r>
              <a:rPr lang="en-US" dirty="0"/>
              <a:t> Collection of 19,000</a:t>
            </a:r>
            <a:br>
              <a:rPr lang="en-US" dirty="0"/>
            </a:br>
            <a:r>
              <a:rPr lang="en-US" dirty="0"/>
              <a:t>Pathway/Genome Databases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885" y="1762298"/>
            <a:ext cx="4114922" cy="4071889"/>
          </a:xfrm>
        </p:spPr>
        <p:txBody>
          <a:bodyPr/>
          <a:lstStyle/>
          <a:p>
            <a:pPr marL="86916" indent="-86916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Pathway/Genome Databases (PGDB) combine:</a:t>
            </a: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Pathways, reactions, substrates</a:t>
            </a: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Enzymes, transporters, protein features</a:t>
            </a: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Genes, replicons, regulatory network</a:t>
            </a: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Gene essentiality, GO terms</a:t>
            </a:r>
          </a:p>
          <a:p>
            <a:pPr marL="0" indent="0">
              <a:lnSpc>
                <a:spcPct val="80000"/>
              </a:lnSpc>
              <a:buClr>
                <a:srgbClr val="002060"/>
              </a:buClr>
            </a:pPr>
            <a:endParaRPr lang="en-US" sz="1600" dirty="0"/>
          </a:p>
          <a:p>
            <a:pPr marL="86916" indent="-86916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Tier 1: Highly curated PGDBs</a:t>
            </a: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MetaCyc,  HumanCyc,  </a:t>
            </a:r>
            <a:r>
              <a:rPr lang="en-US" sz="1600" dirty="0" err="1"/>
              <a:t>YeastCyc</a:t>
            </a:r>
            <a:endParaRPr lang="en-US" sz="1600" dirty="0"/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EcoCyc  --  </a:t>
            </a:r>
            <a:r>
              <a:rPr lang="en-US" sz="1600" i="1" dirty="0"/>
              <a:t>Escherichia coli </a:t>
            </a:r>
            <a:r>
              <a:rPr lang="en-US" sz="1600" dirty="0"/>
              <a:t>K-12</a:t>
            </a:r>
          </a:p>
          <a:p>
            <a:pPr marL="0" indent="0">
              <a:lnSpc>
                <a:spcPct val="80000"/>
              </a:lnSpc>
              <a:buClr>
                <a:srgbClr val="002060"/>
              </a:buClr>
            </a:pPr>
            <a:endParaRPr lang="en-US" sz="1600" dirty="0"/>
          </a:p>
          <a:p>
            <a:pPr marL="86916" indent="-86916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Tier 2: Moderately curated  --  60 PGDBs</a:t>
            </a: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US" sz="1600" i="1" dirty="0"/>
              <a:t>Bacillus subtilis, Mycobacterium tuberculosis</a:t>
            </a:r>
          </a:p>
          <a:p>
            <a:pPr marL="0" indent="0">
              <a:lnSpc>
                <a:spcPct val="80000"/>
              </a:lnSpc>
              <a:buClr>
                <a:srgbClr val="002060"/>
              </a:buClr>
            </a:pPr>
            <a:endParaRPr lang="en-US" sz="1600" dirty="0"/>
          </a:p>
          <a:p>
            <a:pPr marL="86916" indent="-86916">
              <a:lnSpc>
                <a:spcPct val="80000"/>
              </a:lnSpc>
              <a:buClr>
                <a:srgbClr val="002060"/>
              </a:buClr>
            </a:pPr>
            <a:r>
              <a:rPr lang="en-US" sz="1600" dirty="0"/>
              <a:t>Tier 3: Computationally-derived DBs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9BAF8-7E5B-3642-A26A-1846551C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40" y="1960853"/>
            <a:ext cx="3852972" cy="3032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4A5AD-476B-6D4D-A989-DB50DAD96FB1}"/>
              </a:ext>
            </a:extLst>
          </p:cNvPr>
          <p:cNvSpPr txBox="1"/>
          <p:nvPr/>
        </p:nvSpPr>
        <p:spPr>
          <a:xfrm>
            <a:off x="2625278" y="5954237"/>
            <a:ext cx="457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Briefings in Bioinformatics </a:t>
            </a:r>
            <a:r>
              <a:rPr lang="en-US" dirty="0"/>
              <a:t>20:1085 2019</a:t>
            </a:r>
          </a:p>
        </p:txBody>
      </p:sp>
    </p:spTree>
    <p:extLst>
      <p:ext uri="{BB962C8B-B14F-4D97-AF65-F5344CB8AC3E}">
        <p14:creationId xmlns:p14="http://schemas.microsoft.com/office/powerpoint/2010/main" val="4106383312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E8EE-3FE6-754D-9F94-C20064D5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BioCyc</a:t>
            </a:r>
            <a:r>
              <a:rPr lang="en-US" dirty="0"/>
              <a:t> Databases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6EC71-5BF4-EF40-BA02-CD4451CD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19" y="1668759"/>
            <a:ext cx="4388918" cy="304357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Eukaryotic Model Organisms</a:t>
            </a:r>
          </a:p>
          <a:p>
            <a:r>
              <a:rPr lang="en-US" sz="1800" b="1" i="1" dirty="0"/>
              <a:t>Homo sapiens</a:t>
            </a:r>
          </a:p>
          <a:p>
            <a:r>
              <a:rPr lang="en-US" sz="1800" b="1" i="1" dirty="0"/>
              <a:t>Mus musculus</a:t>
            </a:r>
          </a:p>
          <a:p>
            <a:r>
              <a:rPr lang="en-US" sz="1800" i="1" dirty="0"/>
              <a:t>Rattus norvegicus  (planned fall 2021)</a:t>
            </a:r>
          </a:p>
          <a:p>
            <a:r>
              <a:rPr lang="en-US" sz="1800" i="1" dirty="0"/>
              <a:t>Drosophila melanogaster</a:t>
            </a:r>
          </a:p>
          <a:p>
            <a:r>
              <a:rPr lang="en-US" sz="1800" i="1" dirty="0"/>
              <a:t>Caenorhabditis elegans (planned fall 2021)</a:t>
            </a:r>
          </a:p>
          <a:p>
            <a:r>
              <a:rPr lang="en-US" sz="1800" b="1" i="1" dirty="0"/>
              <a:t>Saccharomyces cerevisiae</a:t>
            </a:r>
          </a:p>
          <a:p>
            <a:r>
              <a:rPr lang="en-US" sz="1800" b="1" i="1" dirty="0"/>
              <a:t>Arabidopsis thaliana</a:t>
            </a:r>
          </a:p>
          <a:p>
            <a:endParaRPr lang="en-US" sz="1800" i="1" dirty="0"/>
          </a:p>
          <a:p>
            <a:pPr marL="0" indent="0">
              <a:buNone/>
            </a:pPr>
            <a:r>
              <a:rPr lang="en-US" sz="1800" b="1" i="1" dirty="0"/>
              <a:t>Bold =  Curated DBs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en-US" sz="1800" i="1" dirty="0"/>
              <a:t>Full list of curated DBs:</a:t>
            </a:r>
          </a:p>
          <a:p>
            <a:pPr marL="0" indent="0">
              <a:buNone/>
            </a:pPr>
            <a:r>
              <a:rPr lang="en-US" sz="1800" i="1" dirty="0"/>
              <a:t>https://</a:t>
            </a:r>
            <a:r>
              <a:rPr lang="en-US" sz="1800" i="1" dirty="0" err="1"/>
              <a:t>biocyc.org</a:t>
            </a:r>
            <a:r>
              <a:rPr lang="en-US" sz="1800" i="1" dirty="0"/>
              <a:t>/</a:t>
            </a:r>
            <a:r>
              <a:rPr lang="en-US" sz="1800" i="1" dirty="0" err="1"/>
              <a:t>biocyc-pgdb-list.shtml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C0C280-8C5D-5745-A965-5157F332DD94}"/>
              </a:ext>
            </a:extLst>
          </p:cNvPr>
          <p:cNvSpPr txBox="1">
            <a:spLocks/>
          </p:cNvSpPr>
          <p:nvPr/>
        </p:nvSpPr>
        <p:spPr bwMode="auto">
          <a:xfrm>
            <a:off x="5442568" y="1668759"/>
            <a:ext cx="3318843" cy="30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60375" indent="-2301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27063" indent="-16668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798513" indent="-1714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971550" indent="-173038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Bacteria</a:t>
            </a:r>
          </a:p>
          <a:p>
            <a:r>
              <a:rPr lang="en-US" sz="1800" b="1" i="1" dirty="0"/>
              <a:t>Escherichia coli</a:t>
            </a:r>
          </a:p>
          <a:p>
            <a:r>
              <a:rPr lang="en-US" sz="1800" b="1" i="1" dirty="0"/>
              <a:t>Bacillus subtilis</a:t>
            </a:r>
          </a:p>
          <a:p>
            <a:r>
              <a:rPr lang="en-US" sz="1800" b="1" i="1" dirty="0"/>
              <a:t>Mycobacterium tuberculosis</a:t>
            </a:r>
          </a:p>
          <a:p>
            <a:r>
              <a:rPr lang="en-US" sz="1800" b="1" i="1" dirty="0"/>
              <a:t>Salmonella enterica</a:t>
            </a:r>
          </a:p>
          <a:p>
            <a:r>
              <a:rPr lang="en-US" sz="1800" b="1" i="1" dirty="0"/>
              <a:t>Acinetobacter </a:t>
            </a:r>
            <a:r>
              <a:rPr lang="en-US" sz="1800" b="1" i="1" dirty="0" err="1"/>
              <a:t>baumannii</a:t>
            </a:r>
            <a:endParaRPr lang="en-US" sz="1800" b="1" i="1" dirty="0"/>
          </a:p>
          <a:p>
            <a:r>
              <a:rPr lang="en-US" sz="1800" b="1" i="1" dirty="0"/>
              <a:t>Chlamydia trachomatis</a:t>
            </a:r>
          </a:p>
          <a:p>
            <a:r>
              <a:rPr lang="en-US" sz="1800" b="1" i="1" dirty="0"/>
              <a:t>Corynebacterium </a:t>
            </a:r>
            <a:r>
              <a:rPr lang="en-US" sz="1800" b="1" i="1" dirty="0" err="1"/>
              <a:t>glutamicum</a:t>
            </a:r>
            <a:endParaRPr lang="en-US" sz="1800" b="1" i="1" dirty="0"/>
          </a:p>
          <a:p>
            <a:r>
              <a:rPr lang="en-US" sz="1800" b="1" i="1" dirty="0"/>
              <a:t>Lactobacillus </a:t>
            </a:r>
            <a:r>
              <a:rPr lang="en-US" sz="1800" b="1" i="1" dirty="0" err="1"/>
              <a:t>rhamnosus</a:t>
            </a:r>
            <a:endParaRPr lang="en-US" sz="1800" b="1" i="1" dirty="0"/>
          </a:p>
          <a:p>
            <a:r>
              <a:rPr lang="en-US" sz="1800" b="1" i="1" dirty="0"/>
              <a:t>Pseudomonas putida</a:t>
            </a:r>
          </a:p>
          <a:p>
            <a:r>
              <a:rPr lang="en-US" sz="1800" b="1" i="1" dirty="0" err="1"/>
              <a:t>Sinorhizobium</a:t>
            </a:r>
            <a:r>
              <a:rPr lang="en-US" sz="1800" b="1" i="1" dirty="0"/>
              <a:t> </a:t>
            </a:r>
            <a:r>
              <a:rPr lang="en-US" sz="1800" b="1" i="1" dirty="0" err="1"/>
              <a:t>meliloti</a:t>
            </a:r>
            <a:endParaRPr lang="en-US" sz="1800" b="1" i="1" dirty="0"/>
          </a:p>
          <a:p>
            <a:r>
              <a:rPr lang="en-US" sz="1800" b="1" i="1" dirty="0"/>
              <a:t>Staphylococcus aureus</a:t>
            </a:r>
          </a:p>
          <a:p>
            <a:r>
              <a:rPr lang="en-US" sz="1800" b="1" i="1" dirty="0" err="1"/>
              <a:t>Synechococcus</a:t>
            </a:r>
            <a:r>
              <a:rPr lang="en-US" sz="1800" b="1" i="1" dirty="0"/>
              <a:t> elongatus</a:t>
            </a:r>
          </a:p>
          <a:p>
            <a:r>
              <a:rPr lang="en-US" sz="1800" b="1" i="1" dirty="0"/>
              <a:t>Vibrio cholerae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0174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09" y="408301"/>
            <a:ext cx="5772150" cy="857250"/>
          </a:xfrm>
        </p:spPr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MetaCyc</a:t>
            </a:r>
            <a:r>
              <a:rPr lang="en-US" dirty="0">
                <a:solidFill>
                  <a:srgbClr val="FF6600"/>
                </a:solidFill>
              </a:rPr>
              <a:t>: Meta</a:t>
            </a:r>
            <a:r>
              <a:rPr lang="en-US" dirty="0"/>
              <a:t>bolic En</a:t>
            </a:r>
            <a:r>
              <a:rPr lang="en-US" dirty="0">
                <a:solidFill>
                  <a:srgbClr val="FF6600"/>
                </a:solidFill>
              </a:rPr>
              <a:t>cyc</a:t>
            </a:r>
            <a:r>
              <a:rPr lang="en-US" dirty="0"/>
              <a:t>lopedia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709" y="1265551"/>
            <a:ext cx="7564582" cy="38218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Experimentally determined metabolic pathways, reactions, enzymes, and compounds</a:t>
            </a:r>
          </a:p>
          <a:p>
            <a:pPr>
              <a:lnSpc>
                <a:spcPct val="90000"/>
              </a:lnSpc>
            </a:pPr>
            <a:r>
              <a:rPr lang="en-US" dirty="0"/>
              <a:t>Metabolism from all domains of life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Literature-based DB with extensive references and commentary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Derived from 68,000 publications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Extensive information on pathway variants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8 variants of the TCA cycle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6 variants of L-lysine biosynthesis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922628" name="Rectangle 4"/>
          <p:cNvSpPr>
            <a:spLocks noChangeArrowheads="1"/>
          </p:cNvSpPr>
          <p:nvPr/>
        </p:nvSpPr>
        <p:spPr bwMode="auto">
          <a:xfrm>
            <a:off x="2514105" y="6265033"/>
            <a:ext cx="48568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Nucleic Acids Research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2020 Database Issue</a:t>
            </a:r>
          </a:p>
        </p:txBody>
      </p:sp>
    </p:spTree>
    <p:extLst>
      <p:ext uri="{BB962C8B-B14F-4D97-AF65-F5344CB8AC3E}">
        <p14:creationId xmlns:p14="http://schemas.microsoft.com/office/powerpoint/2010/main" val="42508130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BioCyc Databases (PGDBs)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607" y="2057322"/>
            <a:ext cx="143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NIH RefSeq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02" y="3519250"/>
            <a:ext cx="143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PGDB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6954" y="1941028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metabolic reactions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1247" y="2249190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transport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9189" y="2928778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pathway hole fillers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205" y="2589930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metabolic pathways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7693" y="1951545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operons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2205" y="5686473"/>
            <a:ext cx="357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Protein features </a:t>
            </a:r>
            <a:r>
              <a:rPr lang="en-US" sz="1600" dirty="0">
                <a:solidFill>
                  <a:srgbClr val="000090"/>
                </a:solidFill>
              </a:rPr>
              <a:t> [</a:t>
            </a:r>
            <a:r>
              <a:rPr lang="en-US" sz="1600" dirty="0" err="1">
                <a:solidFill>
                  <a:srgbClr val="000090"/>
                </a:solidFill>
              </a:rPr>
              <a:t>uniprot</a:t>
            </a:r>
            <a:r>
              <a:rPr lang="en-US" sz="16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0938" y="2576489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Compute </a:t>
            </a:r>
            <a:r>
              <a:rPr lang="en-US" dirty="0" err="1">
                <a:solidFill>
                  <a:srgbClr val="000090"/>
                </a:solidFill>
              </a:rPr>
              <a:t>Pfam</a:t>
            </a:r>
            <a:r>
              <a:rPr lang="en-US" dirty="0">
                <a:solidFill>
                  <a:srgbClr val="000090"/>
                </a:solidFill>
              </a:rPr>
              <a:t> domains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1947" y="2237642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Compute orthologs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6494" y="5359608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GO terms  </a:t>
            </a:r>
            <a:r>
              <a:rPr lang="en-US" sz="1600" dirty="0">
                <a:solidFill>
                  <a:srgbClr val="000090"/>
                </a:solidFill>
              </a:rPr>
              <a:t> [</a:t>
            </a:r>
            <a:r>
              <a:rPr lang="en-US" sz="1600" dirty="0" err="1">
                <a:solidFill>
                  <a:srgbClr val="000090"/>
                </a:solidFill>
              </a:rPr>
              <a:t>uniprot</a:t>
            </a:r>
            <a:r>
              <a:rPr lang="en-US" sz="16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96" y="4745180"/>
            <a:ext cx="319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Subcellular locations </a:t>
            </a:r>
            <a:r>
              <a:rPr lang="en-US" sz="1600" dirty="0">
                <a:solidFill>
                  <a:srgbClr val="000090"/>
                </a:solidFill>
              </a:rPr>
              <a:t>[</a:t>
            </a:r>
            <a:r>
              <a:rPr lang="en-US" sz="1600" dirty="0" err="1">
                <a:solidFill>
                  <a:srgbClr val="000090"/>
                </a:solidFill>
              </a:rPr>
              <a:t>psortdb</a:t>
            </a:r>
            <a:r>
              <a:rPr lang="en-US" sz="16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5057" y="4154714"/>
            <a:ext cx="2983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Regulatory data  </a:t>
            </a:r>
            <a:r>
              <a:rPr lang="en-US" sz="1600" dirty="0">
                <a:solidFill>
                  <a:srgbClr val="000090"/>
                </a:solidFill>
              </a:rPr>
              <a:t>[</a:t>
            </a:r>
            <a:r>
              <a:rPr lang="en-US" sz="1600" dirty="0" err="1">
                <a:solidFill>
                  <a:srgbClr val="000090"/>
                </a:solidFill>
              </a:rPr>
              <a:t>regtransbase</a:t>
            </a:r>
            <a:r>
              <a:rPr lang="en-US" sz="16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6326" y="4127383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Database links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3891" y="4875504"/>
            <a:ext cx="29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Gene essentiality 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13681" y="3690350"/>
            <a:ext cx="7198507" cy="2795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76757" y="2300478"/>
            <a:ext cx="1" cy="1270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89061" y="2608640"/>
            <a:ext cx="3343" cy="961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08050" y="2964728"/>
            <a:ext cx="5292" cy="605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23696" y="3318919"/>
            <a:ext cx="1" cy="251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55551" y="2309098"/>
            <a:ext cx="1" cy="1270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667855" y="2617260"/>
            <a:ext cx="3343" cy="961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886844" y="2973348"/>
            <a:ext cx="5292" cy="605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73412" y="3878695"/>
            <a:ext cx="3345" cy="180061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180423" y="3887307"/>
            <a:ext cx="5294" cy="146849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408050" y="3895917"/>
            <a:ext cx="1949" cy="88476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44313" y="3890677"/>
            <a:ext cx="1" cy="2516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76490" y="3883946"/>
            <a:ext cx="3343" cy="96189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935578" y="3887316"/>
            <a:ext cx="1" cy="2516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931123" y="2845681"/>
            <a:ext cx="5292" cy="605805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90342" y="3329636"/>
            <a:ext cx="255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Curation: Tiers 1-2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34384" y="6269114"/>
            <a:ext cx="243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Data Import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82194" y="1319454"/>
            <a:ext cx="316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Computational Inferences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74938" y="3739549"/>
            <a:ext cx="226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Metabolic Model</a:t>
            </a:r>
          </a:p>
        </p:txBody>
      </p:sp>
    </p:spTree>
    <p:extLst>
      <p:ext uri="{BB962C8B-B14F-4D97-AF65-F5344CB8AC3E}">
        <p14:creationId xmlns:p14="http://schemas.microsoft.com/office/powerpoint/2010/main" val="272363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439C-40C2-E047-A0E0-429BC7E9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Curation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46C6-005B-B643-AD0D-C83B76B0D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literature searches for new gene functions, pathways</a:t>
            </a:r>
          </a:p>
          <a:p>
            <a:r>
              <a:rPr lang="en-US" dirty="0"/>
              <a:t>Author mini-reviews, insert citations and evidence codes</a:t>
            </a:r>
          </a:p>
          <a:p>
            <a:pPr marL="457200" indent="-457200"/>
            <a:r>
              <a:rPr lang="en-US" dirty="0"/>
              <a:t>Update database fields</a:t>
            </a:r>
          </a:p>
          <a:p>
            <a:pPr marL="687387" lvl="1" indent="-457200"/>
            <a:r>
              <a:rPr lang="en-US" dirty="0"/>
              <a:t>Gene names, synonyms, protein functions, activators, inhibitors</a:t>
            </a:r>
          </a:p>
          <a:p>
            <a:r>
              <a:rPr lang="en-US" dirty="0"/>
              <a:t>Define protein complexes</a:t>
            </a:r>
          </a:p>
          <a:p>
            <a:r>
              <a:rPr lang="en-US" dirty="0"/>
              <a:t>Review and extend enzyme/transporter reaction associations</a:t>
            </a:r>
          </a:p>
          <a:p>
            <a:r>
              <a:rPr lang="en-US" dirty="0"/>
              <a:t>Review predicted metabolic pathways</a:t>
            </a:r>
          </a:p>
          <a:p>
            <a:r>
              <a:rPr lang="en-US" dirty="0"/>
              <a:t>Define TF binding sites, promoters, regulation of transcription initiation and other processes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43C1-60DC-174F-8D18-0B447F6C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BioCyc</a:t>
            </a:r>
            <a:r>
              <a:rPr lang="en-US" dirty="0"/>
              <a:t> Subscriptions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6933-37C3-A144-89F1-19DBE1AA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free databases:</a:t>
            </a:r>
          </a:p>
          <a:p>
            <a:pPr lvl="1"/>
            <a:r>
              <a:rPr lang="en-US" dirty="0" err="1"/>
              <a:t>EcoCyc</a:t>
            </a:r>
            <a:r>
              <a:rPr lang="en-US" dirty="0"/>
              <a:t> – </a:t>
            </a:r>
            <a:r>
              <a:rPr lang="en-US" i="1" dirty="0"/>
              <a:t>Escherichia coli </a:t>
            </a:r>
            <a:r>
              <a:rPr lang="en-US" dirty="0"/>
              <a:t>K-12</a:t>
            </a:r>
          </a:p>
          <a:p>
            <a:pPr lvl="1"/>
            <a:r>
              <a:rPr lang="en-US" dirty="0" err="1"/>
              <a:t>MetaCyc</a:t>
            </a:r>
            <a:r>
              <a:rPr lang="en-US" dirty="0"/>
              <a:t> – Universal metabolic database</a:t>
            </a:r>
          </a:p>
          <a:p>
            <a:pPr lvl="1"/>
            <a:endParaRPr lang="en-US" dirty="0"/>
          </a:p>
          <a:p>
            <a:r>
              <a:rPr lang="en-US" dirty="0"/>
              <a:t>Subscriptions support our curation efforts for other databases</a:t>
            </a:r>
          </a:p>
          <a:p>
            <a:pPr lvl="1"/>
            <a:r>
              <a:rPr lang="en-US" dirty="0"/>
              <a:t>Institutional subscriptions</a:t>
            </a:r>
          </a:p>
          <a:p>
            <a:pPr lvl="1"/>
            <a:r>
              <a:rPr lang="en-US" dirty="0"/>
              <a:t>Personal subscriptions</a:t>
            </a:r>
          </a:p>
          <a:p>
            <a:pPr lvl="1"/>
            <a:r>
              <a:rPr lang="en-US" dirty="0"/>
              <a:t>How to check if your institution already subscribes</a:t>
            </a:r>
          </a:p>
          <a:p>
            <a:pPr lvl="2"/>
            <a:r>
              <a:rPr lang="en-US" dirty="0"/>
              <a:t>Look for “[Institution Name] Subscriber” in top banner</a:t>
            </a:r>
          </a:p>
          <a:p>
            <a:pPr lvl="1"/>
            <a:endParaRPr lang="en-US" dirty="0"/>
          </a:p>
          <a:p>
            <a:r>
              <a:rPr lang="en-US" dirty="0"/>
              <a:t>Limited free page views to the subscription-only databases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69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82052</TotalTime>
  <Words>1365</Words>
  <Application>Microsoft Macintosh PowerPoint</Application>
  <PresentationFormat>On-screen Show (4:3)</PresentationFormat>
  <Paragraphs>301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SRI International</vt:lpstr>
      <vt:lpstr>BioCyc Web Portal and Database Collection</vt:lpstr>
      <vt:lpstr>BioCyc.org Collection of 19,000 Pathway/Genome Databases</vt:lpstr>
      <vt:lpstr>BioCyc Databases Include</vt:lpstr>
      <vt:lpstr>MetaCyc: Metabolic Encyclopedia</vt:lpstr>
      <vt:lpstr>Creation of BioCyc Databases (PGDBs)</vt:lpstr>
      <vt:lpstr>Curation Tasks</vt:lpstr>
      <vt:lpstr>BioCyc Subscriptions</vt:lpstr>
      <vt:lpstr>BioCyc and Pathway Tools Capabilities</vt:lpstr>
      <vt:lpstr>Tutorial Series Overview</vt:lpstr>
      <vt:lpstr>Main BioCyc Page Types</vt:lpstr>
      <vt:lpstr>PowerPoint Presentation</vt:lpstr>
      <vt:lpstr>EcoCyc Project – EcoCyc.org</vt:lpstr>
      <vt:lpstr>Genome Informatics</vt:lpstr>
      <vt:lpstr>PowerPoint Presentation</vt:lpstr>
      <vt:lpstr>PowerPoint Presentation</vt:lpstr>
      <vt:lpstr>PowerPoint Presentation</vt:lpstr>
      <vt:lpstr>PowerPoint Presentation</vt:lpstr>
      <vt:lpstr>Pathway Informatics</vt:lpstr>
      <vt:lpstr>PowerPoint Presentation</vt:lpstr>
      <vt:lpstr>PowerPoint Presentation</vt:lpstr>
      <vt:lpstr>BioCyc Analysis Tools</vt:lpstr>
      <vt:lpstr>BioCyc Omics Analysis Operations</vt:lpstr>
      <vt:lpstr>Gene Expression Data on Single Pathway</vt:lpstr>
      <vt:lpstr>Organization of Omics Dashboard</vt:lpstr>
      <vt:lpstr>Drilling Down within Amino Acid Biosynthesis Plot</vt:lpstr>
      <vt:lpstr>SmartTables</vt:lpstr>
      <vt:lpstr>SmartTables</vt:lpstr>
      <vt:lpstr>Manipulate Genes and Sequences</vt:lpstr>
      <vt:lpstr>Using SmartTables: Browsing Database Attributes</vt:lpstr>
    </vt:vector>
  </TitlesOfParts>
  <Company>SRI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Peter Karp</cp:lastModifiedBy>
  <cp:revision>1291</cp:revision>
  <cp:lastPrinted>2010-12-10T21:21:47Z</cp:lastPrinted>
  <dcterms:created xsi:type="dcterms:W3CDTF">2010-12-20T17:54:08Z</dcterms:created>
  <dcterms:modified xsi:type="dcterms:W3CDTF">2021-11-06T01:00:42Z</dcterms:modified>
</cp:coreProperties>
</file>