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notesMasterIdLst>
    <p:notesMasterId r:id="rId10"/>
  </p:notesMasterIdLst>
  <p:sldIdLst>
    <p:sldId id="282" r:id="rId2"/>
    <p:sldId id="293" r:id="rId3"/>
    <p:sldId id="290" r:id="rId4"/>
    <p:sldId id="291" r:id="rId5"/>
    <p:sldId id="292" r:id="rId6"/>
    <p:sldId id="295" r:id="rId7"/>
    <p:sldId id="296" r:id="rId8"/>
    <p:sldId id="29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8"/>
    <p:restoredTop sz="94624"/>
  </p:normalViewPr>
  <p:slideViewPr>
    <p:cSldViewPr snapToGrid="0" snapToObjects="1">
      <p:cViewPr varScale="1">
        <p:scale>
          <a:sx n="111" d="100"/>
          <a:sy n="111" d="100"/>
        </p:scale>
        <p:origin x="1600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35537-FC35-064F-954D-80DA096C03EC}" type="datetimeFigureOut">
              <a:rPr lang="en-US" smtClean="0"/>
              <a:t>10/8/18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AE670-422D-1E4B-85E1-E7129A743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35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6934C-9CFB-7B48-A6D0-7C600C119AB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639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 cstate="screen">
            <a:lum bright="10000" contrast="20000"/>
          </a:blip>
          <a:srcRect/>
          <a:stretch>
            <a:fillRect/>
          </a:stretch>
        </p:blipFill>
        <p:spPr>
          <a:xfrm>
            <a:off x="-7950" y="390782"/>
            <a:ext cx="4397070" cy="1514162"/>
          </a:xfrm>
          <a:prstGeom prst="rect">
            <a:avLst/>
          </a:prstGeom>
        </p:spPr>
      </p:pic>
      <p:sp>
        <p:nvSpPr>
          <p:cNvPr id="33" name="Title 32"/>
          <p:cNvSpPr>
            <a:spLocks noGrp="1"/>
          </p:cNvSpPr>
          <p:nvPr>
            <p:ph type="title"/>
          </p:nvPr>
        </p:nvSpPr>
        <p:spPr>
          <a:xfrm>
            <a:off x="382588" y="2436556"/>
            <a:ext cx="822960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 userDrawn="1"/>
        </p:nvSpPr>
        <p:spPr>
          <a:xfrm>
            <a:off x="4513263" y="1"/>
            <a:ext cx="1405466" cy="412749"/>
          </a:xfrm>
          <a:prstGeom prst="rect">
            <a:avLst/>
          </a:prstGeom>
          <a:solidFill>
            <a:srgbClr val="E8A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" name="Rectangle 38"/>
          <p:cNvSpPr/>
          <p:nvPr userDrawn="1"/>
        </p:nvSpPr>
        <p:spPr>
          <a:xfrm>
            <a:off x="6034088" y="1"/>
            <a:ext cx="3109911" cy="412749"/>
          </a:xfrm>
          <a:prstGeom prst="rect">
            <a:avLst/>
          </a:prstGeom>
          <a:solidFill>
            <a:srgbClr val="7690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4387850" cy="409575"/>
          </a:xfrm>
          <a:prstGeom prst="rect">
            <a:avLst/>
          </a:prstGeom>
          <a:solidFill>
            <a:srgbClr val="71717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sri international_wht.ai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211666" y="-110501"/>
            <a:ext cx="2482102" cy="6700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497917" y="414865"/>
            <a:ext cx="3513666" cy="1545629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1447800" y="1066800"/>
            <a:ext cx="64008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47800" y="3733800"/>
            <a:ext cx="6400800" cy="3810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2890" name="Rectangle 10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D8D8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891" name="Text Box 11"/>
          <p:cNvSpPr txBox="1">
            <a:spLocks noChangeArrowheads="1"/>
          </p:cNvSpPr>
          <p:nvPr/>
        </p:nvSpPr>
        <p:spPr bwMode="auto">
          <a:xfrm>
            <a:off x="23813" y="6607175"/>
            <a:ext cx="4572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fld id="{836E4BA7-B825-7B43-9F8F-C52433042C78}" type="slidenum">
              <a:rPr lang="en-US" sz="1200" b="0">
                <a:solidFill>
                  <a:srgbClr val="000000"/>
                </a:solidFill>
              </a:rPr>
              <a:pPr>
                <a:spcBef>
                  <a:spcPct val="50000"/>
                </a:spcBef>
              </a:pPr>
              <a:t>‹#›</a:t>
            </a:fld>
            <a:endParaRPr lang="en-US" sz="1200" b="0">
              <a:solidFill>
                <a:srgbClr val="000000"/>
              </a:solidFill>
            </a:endParaRPr>
          </a:p>
        </p:txBody>
      </p:sp>
      <p:sp>
        <p:nvSpPr>
          <p:cNvPr id="122892" name="Text Box 12"/>
          <p:cNvSpPr txBox="1">
            <a:spLocks noChangeArrowheads="1"/>
          </p:cNvSpPr>
          <p:nvPr/>
        </p:nvSpPr>
        <p:spPr bwMode="auto">
          <a:xfrm>
            <a:off x="5105400" y="6553200"/>
            <a:ext cx="27432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</a:rPr>
              <a:t>SRI International Bioinformatics</a:t>
            </a:r>
          </a:p>
        </p:txBody>
      </p:sp>
      <p:pic>
        <p:nvPicPr>
          <p:cNvPr id="122893" name="Picture 13"/>
          <p:cNvPicPr>
            <a:picLocks noChangeAspect="1" noChangeArrowheads="1"/>
          </p:cNvPicPr>
          <p:nvPr/>
        </p:nvPicPr>
        <p:blipFill>
          <a:blip/>
          <a:srcRect/>
          <a:stretch>
            <a:fillRect/>
          </a:stretch>
        </p:blipFill>
        <p:spPr bwMode="blackWhite">
          <a:xfrm>
            <a:off x="1828800" y="6478588"/>
            <a:ext cx="1143000" cy="379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 userDrawn="1"/>
        </p:nvSpPr>
        <p:spPr>
          <a:xfrm>
            <a:off x="4509030" y="0"/>
            <a:ext cx="1405466" cy="407988"/>
          </a:xfrm>
          <a:prstGeom prst="rect">
            <a:avLst/>
          </a:prstGeom>
          <a:solidFill>
            <a:srgbClr val="E8A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6034088" y="0"/>
            <a:ext cx="3109911" cy="407988"/>
          </a:xfrm>
          <a:prstGeom prst="rect">
            <a:avLst/>
          </a:prstGeom>
          <a:solidFill>
            <a:srgbClr val="7690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4379310" cy="407988"/>
          </a:xfrm>
          <a:prstGeom prst="rect">
            <a:avLst/>
          </a:prstGeom>
          <a:solidFill>
            <a:srgbClr val="0A41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/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1317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524000"/>
            <a:ext cx="38100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524000"/>
            <a:ext cx="38100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00600" y="4000500"/>
            <a:ext cx="38100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4509030" y="0"/>
            <a:ext cx="1405466" cy="407988"/>
          </a:xfrm>
          <a:prstGeom prst="rect">
            <a:avLst/>
          </a:prstGeom>
          <a:solidFill>
            <a:srgbClr val="E8A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034088" y="0"/>
            <a:ext cx="3109911" cy="407988"/>
          </a:xfrm>
          <a:prstGeom prst="rect">
            <a:avLst/>
          </a:prstGeom>
          <a:solidFill>
            <a:srgbClr val="7690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4379310" cy="407988"/>
          </a:xfrm>
          <a:prstGeom prst="rect">
            <a:avLst/>
          </a:prstGeom>
          <a:solidFill>
            <a:srgbClr val="0A41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/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3796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24000"/>
            <a:ext cx="38100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524000"/>
            <a:ext cx="38100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00600" y="4000500"/>
            <a:ext cx="38100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4509030" y="0"/>
            <a:ext cx="1405466" cy="407988"/>
          </a:xfrm>
          <a:prstGeom prst="rect">
            <a:avLst/>
          </a:prstGeom>
          <a:solidFill>
            <a:srgbClr val="E8A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034088" y="0"/>
            <a:ext cx="3109911" cy="407988"/>
          </a:xfrm>
          <a:prstGeom prst="rect">
            <a:avLst/>
          </a:prstGeom>
          <a:solidFill>
            <a:srgbClr val="7690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4379310" cy="407988"/>
          </a:xfrm>
          <a:prstGeom prst="rect">
            <a:avLst/>
          </a:prstGeom>
          <a:solidFill>
            <a:srgbClr val="0A41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/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lum bright="10000" contrast="20000"/>
            <a:alphaModFix/>
          </a:blip>
          <a:srcRect l="534"/>
          <a:stretch>
            <a:fillRect/>
          </a:stretch>
        </p:blipFill>
        <p:spPr>
          <a:xfrm>
            <a:off x="0" y="0"/>
            <a:ext cx="4392246" cy="1501262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385608" y="2872709"/>
            <a:ext cx="7772400" cy="717435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3200" b="0" cap="none">
                <a:solidFill>
                  <a:srgbClr val="1E56A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4509030" y="0"/>
            <a:ext cx="1405466" cy="407988"/>
          </a:xfrm>
          <a:prstGeom prst="rect">
            <a:avLst/>
          </a:prstGeom>
          <a:solidFill>
            <a:srgbClr val="E8A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6034088" y="0"/>
            <a:ext cx="3109911" cy="407988"/>
          </a:xfrm>
          <a:prstGeom prst="rect">
            <a:avLst/>
          </a:prstGeom>
          <a:solidFill>
            <a:srgbClr val="7690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44577C"/>
              </a:buClr>
              <a:defRPr>
                <a:solidFill>
                  <a:srgbClr val="000000"/>
                </a:solidFill>
              </a:defRPr>
            </a:lvl1pPr>
            <a:lvl2pPr>
              <a:buClr>
                <a:srgbClr val="44577C"/>
              </a:buClr>
              <a:defRPr>
                <a:solidFill>
                  <a:srgbClr val="000000"/>
                </a:solidFill>
              </a:defRPr>
            </a:lvl2pPr>
            <a:lvl3pPr>
              <a:buClr>
                <a:srgbClr val="44577C"/>
              </a:buClr>
              <a:defRPr>
                <a:solidFill>
                  <a:srgbClr val="000000"/>
                </a:solidFill>
              </a:defRPr>
            </a:lvl3pPr>
            <a:lvl4pPr>
              <a:buClr>
                <a:srgbClr val="44577C"/>
              </a:buClr>
              <a:defRPr>
                <a:solidFill>
                  <a:srgbClr val="000000"/>
                </a:solidFill>
              </a:defRPr>
            </a:lvl4pPr>
            <a:lvl5pPr>
              <a:buClr>
                <a:srgbClr val="44577C"/>
              </a:buCl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86FE33-7CC4-FA4C-BF26-2AD52AA43E2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4509030" y="0"/>
            <a:ext cx="1405466" cy="407988"/>
          </a:xfrm>
          <a:prstGeom prst="rect">
            <a:avLst/>
          </a:prstGeom>
          <a:solidFill>
            <a:srgbClr val="E8A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6034088" y="0"/>
            <a:ext cx="3109911" cy="407988"/>
          </a:xfrm>
          <a:prstGeom prst="rect">
            <a:avLst/>
          </a:prstGeom>
          <a:solidFill>
            <a:srgbClr val="7690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4379310" cy="407988"/>
          </a:xfrm>
          <a:prstGeom prst="rect">
            <a:avLst/>
          </a:prstGeom>
          <a:solidFill>
            <a:srgbClr val="0A41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44577C"/>
              </a:buClr>
              <a:defRPr>
                <a:solidFill>
                  <a:srgbClr val="000000"/>
                </a:solidFill>
              </a:defRPr>
            </a:lvl1pPr>
            <a:lvl2pPr>
              <a:buClr>
                <a:srgbClr val="44577C"/>
              </a:buClr>
              <a:defRPr>
                <a:solidFill>
                  <a:srgbClr val="000000"/>
                </a:solidFill>
              </a:defRPr>
            </a:lvl2pPr>
            <a:lvl3pPr>
              <a:buClr>
                <a:srgbClr val="44577C"/>
              </a:buClr>
              <a:defRPr>
                <a:solidFill>
                  <a:srgbClr val="000000"/>
                </a:solidFill>
              </a:defRPr>
            </a:lvl3pPr>
            <a:lvl4pPr>
              <a:buClr>
                <a:srgbClr val="44577C"/>
              </a:buClr>
              <a:defRPr>
                <a:solidFill>
                  <a:srgbClr val="000000"/>
                </a:solidFill>
              </a:defRPr>
            </a:lvl4pPr>
            <a:lvl5pPr>
              <a:buClr>
                <a:srgbClr val="44577C"/>
              </a:buCl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86FE33-7CC4-FA4C-BF26-2AD52AA43E2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509030" y="0"/>
            <a:ext cx="1405466" cy="407988"/>
          </a:xfrm>
          <a:prstGeom prst="rect">
            <a:avLst/>
          </a:prstGeom>
          <a:solidFill>
            <a:srgbClr val="E8A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6034088" y="0"/>
            <a:ext cx="3109911" cy="407988"/>
          </a:xfrm>
          <a:prstGeom prst="rect">
            <a:avLst/>
          </a:prstGeom>
          <a:solidFill>
            <a:srgbClr val="7690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4379310" cy="407988"/>
          </a:xfrm>
          <a:prstGeom prst="rect">
            <a:avLst/>
          </a:prstGeom>
          <a:solidFill>
            <a:srgbClr val="0A41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2250" y="1600200"/>
            <a:ext cx="4038600" cy="4525963"/>
          </a:xfrm>
        </p:spPr>
        <p:txBody>
          <a:bodyPr>
            <a:normAutofit/>
          </a:bodyPr>
          <a:lstStyle>
            <a:lvl1pPr>
              <a:defRPr sz="2000">
                <a:solidFill>
                  <a:srgbClr val="000000"/>
                </a:solidFill>
              </a:defRPr>
            </a:lvl1pPr>
            <a:lvl2pPr>
              <a:defRPr sz="18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1400">
                <a:solidFill>
                  <a:srgbClr val="000000"/>
                </a:solidFill>
              </a:defRPr>
            </a:lvl4pPr>
            <a:lvl5pPr>
              <a:defRPr sz="1400">
                <a:solidFill>
                  <a:srgbClr val="0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3250" y="1600200"/>
            <a:ext cx="4038600" cy="4525963"/>
          </a:xfrm>
        </p:spPr>
        <p:txBody>
          <a:bodyPr>
            <a:normAutofit/>
          </a:bodyPr>
          <a:lstStyle>
            <a:lvl1pPr>
              <a:defRPr sz="2000">
                <a:solidFill>
                  <a:srgbClr val="000000"/>
                </a:solidFill>
              </a:defRPr>
            </a:lvl1pPr>
            <a:lvl2pPr>
              <a:defRPr sz="18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1400">
                <a:solidFill>
                  <a:srgbClr val="000000"/>
                </a:solidFill>
              </a:defRPr>
            </a:lvl4pPr>
            <a:lvl5pPr>
              <a:defRPr sz="1400">
                <a:solidFill>
                  <a:srgbClr val="0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2D4E545-8550-1F4C-87FE-68D69155DA6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509030" y="0"/>
            <a:ext cx="1405466" cy="407988"/>
          </a:xfrm>
          <a:prstGeom prst="rect">
            <a:avLst/>
          </a:prstGeom>
          <a:solidFill>
            <a:srgbClr val="E8A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6034088" y="0"/>
            <a:ext cx="3109911" cy="407988"/>
          </a:xfrm>
          <a:prstGeom prst="rect">
            <a:avLst/>
          </a:prstGeom>
          <a:solidFill>
            <a:srgbClr val="7690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4379310" cy="407988"/>
          </a:xfrm>
          <a:prstGeom prst="rect">
            <a:avLst/>
          </a:prstGeom>
          <a:solidFill>
            <a:srgbClr val="0A41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88" y="362230"/>
            <a:ext cx="8229600" cy="1143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E05E294-9D3F-AF49-9CD2-D723A19B1CE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509030" y="0"/>
            <a:ext cx="1405466" cy="407988"/>
          </a:xfrm>
          <a:prstGeom prst="rect">
            <a:avLst/>
          </a:prstGeom>
          <a:solidFill>
            <a:srgbClr val="E8A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6034088" y="0"/>
            <a:ext cx="3109911" cy="407988"/>
          </a:xfrm>
          <a:prstGeom prst="rect">
            <a:avLst/>
          </a:prstGeom>
          <a:solidFill>
            <a:srgbClr val="7690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4379310" cy="407988"/>
          </a:xfrm>
          <a:prstGeom prst="rect">
            <a:avLst/>
          </a:prstGeom>
          <a:solidFill>
            <a:srgbClr val="0A41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FC14899-6511-1B40-B675-C28D8AF1315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509030" y="0"/>
            <a:ext cx="1405466" cy="407988"/>
          </a:xfrm>
          <a:prstGeom prst="rect">
            <a:avLst/>
          </a:prstGeom>
          <a:solidFill>
            <a:srgbClr val="E8A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6034088" y="0"/>
            <a:ext cx="3109911" cy="407988"/>
          </a:xfrm>
          <a:prstGeom prst="rect">
            <a:avLst/>
          </a:prstGeom>
          <a:solidFill>
            <a:srgbClr val="7690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4379310" cy="407988"/>
          </a:xfrm>
          <a:prstGeom prst="rect">
            <a:avLst/>
          </a:prstGeom>
          <a:solidFill>
            <a:srgbClr val="0A41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2847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524000"/>
            <a:ext cx="38100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524000"/>
            <a:ext cx="38100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4509030" y="0"/>
            <a:ext cx="1405466" cy="407988"/>
          </a:xfrm>
          <a:prstGeom prst="rect">
            <a:avLst/>
          </a:prstGeom>
          <a:solidFill>
            <a:srgbClr val="E8A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6034088" y="0"/>
            <a:ext cx="3109911" cy="407988"/>
          </a:xfrm>
          <a:prstGeom prst="rect">
            <a:avLst/>
          </a:prstGeom>
          <a:solidFill>
            <a:srgbClr val="7690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4379310" cy="407988"/>
          </a:xfrm>
          <a:prstGeom prst="rect">
            <a:avLst/>
          </a:prstGeom>
          <a:solidFill>
            <a:srgbClr val="0A41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/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27011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524000"/>
            <a:ext cx="7772400" cy="4800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4509030" y="0"/>
            <a:ext cx="1405466" cy="407988"/>
          </a:xfrm>
          <a:prstGeom prst="rect">
            <a:avLst/>
          </a:prstGeom>
          <a:solidFill>
            <a:srgbClr val="E8A3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6034088" y="0"/>
            <a:ext cx="3109911" cy="407988"/>
          </a:xfrm>
          <a:prstGeom prst="rect">
            <a:avLst/>
          </a:prstGeom>
          <a:solidFill>
            <a:srgbClr val="7690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4379310" cy="407988"/>
          </a:xfrm>
          <a:prstGeom prst="rect">
            <a:avLst/>
          </a:prstGeom>
          <a:solidFill>
            <a:srgbClr val="0A41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/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2588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2588" y="1436688"/>
            <a:ext cx="8229600" cy="468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8663" y="6553201"/>
            <a:ext cx="795337" cy="304800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Calibri" pitchFamily="-65" charset="0"/>
              </a:defRPr>
            </a:lvl1pPr>
          </a:lstStyle>
          <a:p>
            <a:fld id="{B6B458F9-9C5A-D94F-A853-7378C04DD7C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3"/>
          <p:cNvSpPr txBox="1">
            <a:spLocks noGrp="1"/>
          </p:cNvSpPr>
          <p:nvPr userDrawn="1"/>
        </p:nvSpPr>
        <p:spPr>
          <a:xfrm>
            <a:off x="-337910" y="6547796"/>
            <a:ext cx="2143990" cy="356808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© 2014 SRI International</a:t>
            </a:r>
          </a:p>
        </p:txBody>
      </p:sp>
    </p:spTree>
    <p:extLst>
      <p:ext uri="{BB962C8B-B14F-4D97-AF65-F5344CB8AC3E}">
        <p14:creationId xmlns:p14="http://schemas.microsoft.com/office/powerpoint/2010/main" val="13109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/>
      </p:par>
    </p:tnLst>
  </p:timing>
  <p:txStyles>
    <p:titleStyle>
      <a:lvl1pPr algn="l" defTabSz="457200" rtl="0" fontAlgn="base">
        <a:lnSpc>
          <a:spcPct val="80000"/>
        </a:lnSpc>
        <a:spcBef>
          <a:spcPct val="0"/>
        </a:spcBef>
        <a:spcAft>
          <a:spcPct val="0"/>
        </a:spcAft>
        <a:defRPr sz="36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2800">
          <a:solidFill>
            <a:srgbClr val="404040"/>
          </a:solidFill>
          <a:latin typeface="Calibri" pitchFamily="-65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800">
          <a:solidFill>
            <a:srgbClr val="404040"/>
          </a:solidFill>
          <a:latin typeface="Calibri" pitchFamily="-65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800">
          <a:solidFill>
            <a:srgbClr val="404040"/>
          </a:solidFill>
          <a:latin typeface="Calibri" pitchFamily="-65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800">
          <a:solidFill>
            <a:srgbClr val="404040"/>
          </a:solidFill>
          <a:latin typeface="Calibri" pitchFamily="-65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rgbClr val="404040"/>
          </a:solidFill>
          <a:latin typeface="Calibri" pitchFamily="-65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rgbClr val="404040"/>
          </a:solidFill>
          <a:latin typeface="Calibri" pitchFamily="-65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rgbClr val="404040"/>
          </a:solidFill>
          <a:latin typeface="Calibri" pitchFamily="-65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rgbClr val="404040"/>
          </a:solidFill>
          <a:latin typeface="Calibri" pitchFamily="-65" charset="0"/>
        </a:defRPr>
      </a:lvl9pPr>
    </p:titleStyle>
    <p:bodyStyle>
      <a:lvl1pPr marL="230188" indent="-230188" algn="l" defTabSz="457200" rtl="0" fontAlgn="base">
        <a:spcBef>
          <a:spcPct val="20000"/>
        </a:spcBef>
        <a:spcAft>
          <a:spcPct val="0"/>
        </a:spcAft>
        <a:buClr>
          <a:srgbClr val="E8A333"/>
        </a:buClr>
        <a:buFont typeface="Arial" pitchFamily="-65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460375" indent="-230188" algn="l" defTabSz="457200" rtl="0" fontAlgn="base">
        <a:spcBef>
          <a:spcPct val="20000"/>
        </a:spcBef>
        <a:spcAft>
          <a:spcPct val="0"/>
        </a:spcAft>
        <a:buClr>
          <a:srgbClr val="E8A333"/>
        </a:buClr>
        <a:buFont typeface="Arial" pitchFamily="-65" charset="0"/>
        <a:buChar char="–"/>
        <a:defRPr sz="2000" kern="1200">
          <a:solidFill>
            <a:srgbClr val="000000"/>
          </a:solidFill>
          <a:latin typeface="+mn-lt"/>
          <a:ea typeface="ＭＳ Ｐゴシック" pitchFamily="-65" charset="-128"/>
          <a:cs typeface="+mn-cs"/>
        </a:defRPr>
      </a:lvl2pPr>
      <a:lvl3pPr marL="627063" indent="-166688" algn="l" defTabSz="457200" rtl="0" fontAlgn="base">
        <a:spcBef>
          <a:spcPct val="20000"/>
        </a:spcBef>
        <a:spcAft>
          <a:spcPct val="0"/>
        </a:spcAft>
        <a:buClr>
          <a:srgbClr val="E8A333"/>
        </a:buClr>
        <a:buFont typeface="Arial" pitchFamily="-65" charset="0"/>
        <a:buChar char="•"/>
        <a:defRPr sz="1800" kern="1200">
          <a:solidFill>
            <a:srgbClr val="000000"/>
          </a:solidFill>
          <a:latin typeface="+mn-lt"/>
          <a:ea typeface="ＭＳ Ｐゴシック" pitchFamily="-65" charset="-128"/>
          <a:cs typeface="+mn-cs"/>
        </a:defRPr>
      </a:lvl3pPr>
      <a:lvl4pPr marL="798513" indent="-171450" algn="l" defTabSz="457200" rtl="0" fontAlgn="base">
        <a:spcBef>
          <a:spcPct val="20000"/>
        </a:spcBef>
        <a:spcAft>
          <a:spcPct val="0"/>
        </a:spcAft>
        <a:buClr>
          <a:srgbClr val="E8A333"/>
        </a:buClr>
        <a:buFont typeface="Arial" pitchFamily="-65" charset="0"/>
        <a:buChar char="–"/>
        <a:defRPr sz="1600" kern="1200">
          <a:solidFill>
            <a:srgbClr val="000000"/>
          </a:solidFill>
          <a:latin typeface="+mn-lt"/>
          <a:ea typeface="ＭＳ Ｐゴシック" pitchFamily="-65" charset="-128"/>
          <a:cs typeface="+mn-cs"/>
        </a:defRPr>
      </a:lvl4pPr>
      <a:lvl5pPr marL="971550" indent="-173038" algn="l" defTabSz="457200" rtl="0" fontAlgn="base">
        <a:spcBef>
          <a:spcPct val="20000"/>
        </a:spcBef>
        <a:spcAft>
          <a:spcPct val="0"/>
        </a:spcAft>
        <a:buClr>
          <a:srgbClr val="E8A333"/>
        </a:buClr>
        <a:buFont typeface="Arial" pitchFamily="-65" charset="0"/>
        <a:buChar char="»"/>
        <a:defRPr sz="1400" kern="1200">
          <a:solidFill>
            <a:srgbClr val="000000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2588" y="2436555"/>
            <a:ext cx="8229600" cy="2181743"/>
          </a:xfrm>
        </p:spPr>
        <p:txBody>
          <a:bodyPr/>
          <a:lstStyle/>
          <a:p>
            <a:pPr algn="ctr"/>
            <a:r>
              <a:rPr lang="en-US" dirty="0" smtClean="0"/>
              <a:t>The </a:t>
            </a:r>
            <a:r>
              <a:rPr lang="en-US" dirty="0" err="1" smtClean="0"/>
              <a:t>MultiOmics</a:t>
            </a:r>
            <a:r>
              <a:rPr lang="en-US" dirty="0" smtClean="0"/>
              <a:t> Explainer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13821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Metabolomics experiment finds that knocking out gene </a:t>
            </a:r>
            <a:r>
              <a:rPr lang="en-US" dirty="0" err="1" smtClean="0"/>
              <a:t>kdpD</a:t>
            </a:r>
            <a:r>
              <a:rPr lang="en-US" dirty="0" smtClean="0"/>
              <a:t> affects level of 2-oxoglutarate in cell.</a:t>
            </a:r>
          </a:p>
          <a:p>
            <a:r>
              <a:rPr lang="en-US" dirty="0" smtClean="0"/>
              <a:t>Can this be explained by existing knowledge?  If so, how?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400" y="2273300"/>
            <a:ext cx="2692400" cy="3302000"/>
          </a:xfrm>
        </p:spPr>
      </p:pic>
    </p:spTree>
    <p:extLst>
      <p:ext uri="{BB962C8B-B14F-4D97-AF65-F5344CB8AC3E}">
        <p14:creationId xmlns:p14="http://schemas.microsoft.com/office/powerpoint/2010/main" val="938611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MultiOmics</a:t>
            </a:r>
            <a:r>
              <a:rPr lang="en-US" dirty="0" smtClean="0"/>
              <a:t> Explainer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88" y="1335088"/>
            <a:ext cx="8229600" cy="4689475"/>
          </a:xfrm>
        </p:spPr>
        <p:txBody>
          <a:bodyPr/>
          <a:lstStyle/>
          <a:p>
            <a:r>
              <a:rPr lang="en-US" dirty="0"/>
              <a:t>Goal: Use a PGDB’s metabolic and regulatory network to suggest explanations for the results of omics experiments.</a:t>
            </a:r>
          </a:p>
          <a:p>
            <a:r>
              <a:rPr lang="en-US" dirty="0"/>
              <a:t>Operates on transcriptomics, proteomics and metabolomics data, or any combination thereof.</a:t>
            </a:r>
          </a:p>
          <a:p>
            <a:r>
              <a:rPr lang="en-US" dirty="0"/>
              <a:t>Uses only metabolic and regulatory interactions defined in PGDB </a:t>
            </a:r>
            <a:r>
              <a:rPr lang="mr-IN" dirty="0"/>
              <a:t>–</a:t>
            </a:r>
            <a:r>
              <a:rPr lang="en-US" dirty="0"/>
              <a:t> does not attempt to infer new relationships.</a:t>
            </a:r>
          </a:p>
          <a:p>
            <a:r>
              <a:rPr lang="en-US" dirty="0"/>
              <a:t>Best for analyzing a small set of entities (&lt; 25).</a:t>
            </a:r>
          </a:p>
          <a:p>
            <a:r>
              <a:rPr lang="en-US" dirty="0"/>
              <a:t>Best when regulatory network is as complete as possible, i.e. </a:t>
            </a:r>
            <a:r>
              <a:rPr lang="en-US" dirty="0" err="1"/>
              <a:t>EcoCyc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6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Directed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 specifies one or more “condition” entities and one or more “effect” entities.</a:t>
            </a:r>
          </a:p>
          <a:p>
            <a:r>
              <a:rPr lang="en-US" dirty="0"/>
              <a:t>Tool attempts to find causal relationships that show how the conditions affect the effects.</a:t>
            </a:r>
          </a:p>
          <a:p>
            <a:r>
              <a:rPr lang="en-US" dirty="0"/>
              <a:t>Best when condition involves a specific entity of known function.</a:t>
            </a:r>
          </a:p>
          <a:p>
            <a:r>
              <a:rPr lang="en-US" dirty="0"/>
              <a:t>Example applications:</a:t>
            </a:r>
          </a:p>
          <a:p>
            <a:pPr lvl="1"/>
            <a:r>
              <a:rPr lang="en-US" dirty="0"/>
              <a:t>Experiment measuring changes in transcriptome in response to addition of some nutrient: the nutrient is the condition, the changed genes are the effects.</a:t>
            </a:r>
          </a:p>
          <a:p>
            <a:pPr lvl="1"/>
            <a:r>
              <a:rPr lang="en-US" dirty="0"/>
              <a:t>Experiment measuring metabolite and expression changes in response to a gene knockout: the knocked out gene is the condition, the changed metabolites and genes are the effects.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7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Undirected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88" y="1077873"/>
            <a:ext cx="8229600" cy="4689475"/>
          </a:xfrm>
        </p:spPr>
        <p:txBody>
          <a:bodyPr/>
          <a:lstStyle/>
          <a:p>
            <a:r>
              <a:rPr lang="en-US" dirty="0"/>
              <a:t>User specifies multiple effect entities</a:t>
            </a:r>
          </a:p>
          <a:p>
            <a:r>
              <a:rPr lang="en-US" dirty="0"/>
              <a:t>Tool attempts to find a small set of “influencers” that explain how effect entities are related.</a:t>
            </a:r>
          </a:p>
          <a:p>
            <a:r>
              <a:rPr lang="en-US" dirty="0"/>
              <a:t>Best when condition is either </a:t>
            </a:r>
          </a:p>
          <a:p>
            <a:pPr lvl="1"/>
            <a:r>
              <a:rPr lang="en-US" dirty="0"/>
              <a:t>Not a specific entity (e.g. a general environmental condition)</a:t>
            </a:r>
          </a:p>
          <a:p>
            <a:pPr lvl="1"/>
            <a:r>
              <a:rPr lang="en-US" dirty="0"/>
              <a:t>An entity that does not exist in the PGDB (e.g. an antibiotic)</a:t>
            </a:r>
          </a:p>
          <a:p>
            <a:pPr lvl="1"/>
            <a:r>
              <a:rPr lang="en-US" dirty="0"/>
              <a:t>An entity whose function is unknown, so not connected to other entities in PGDB.</a:t>
            </a:r>
          </a:p>
          <a:p>
            <a:r>
              <a:rPr lang="en-US" dirty="0"/>
              <a:t>Finding common influencers can suggest possible function or mode of action.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Experiment measuring changes in response to knocking out a gene of unknown function.</a:t>
            </a:r>
          </a:p>
          <a:p>
            <a:pPr lvl="1"/>
            <a:r>
              <a:rPr lang="en-US" dirty="0"/>
              <a:t>Experiment measuring changes in response to exposure to some foreign compound.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38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</a:t>
            </a:r>
            <a:r>
              <a:rPr lang="en-US" dirty="0" err="1" smtClean="0"/>
              <a:t>MultiOmics</a:t>
            </a:r>
            <a:r>
              <a:rPr lang="en-US" dirty="0" smtClean="0"/>
              <a:t> Explainer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Tools -&gt; </a:t>
            </a:r>
            <a:r>
              <a:rPr lang="en-US" dirty="0" err="1" smtClean="0"/>
              <a:t>MultiOmics</a:t>
            </a:r>
            <a:r>
              <a:rPr lang="en-US" dirty="0" smtClean="0"/>
              <a:t> Explainer</a:t>
            </a:r>
          </a:p>
          <a:p>
            <a:r>
              <a:rPr lang="en-US" dirty="0" smtClean="0"/>
              <a:t>Targets -&gt; Specify New Set of Targets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Optional input file is tab-delimited, with columns for entity, direction of change, condition/effect.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50" y="2667901"/>
            <a:ext cx="4467477" cy="40280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238" y="2920035"/>
            <a:ext cx="1943100" cy="20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4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51" y="659757"/>
            <a:ext cx="7677169" cy="5454831"/>
          </a:xfrm>
        </p:spPr>
      </p:pic>
    </p:spTree>
    <p:extLst>
      <p:ext uri="{BB962C8B-B14F-4D97-AF65-F5344CB8AC3E}">
        <p14:creationId xmlns:p14="http://schemas.microsoft.com/office/powerpoint/2010/main" val="119568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Types of influence on an entity X:</a:t>
            </a:r>
          </a:p>
          <a:p>
            <a:pPr lvl="1"/>
            <a:r>
              <a:rPr lang="en-US" dirty="0" smtClean="0"/>
              <a:t>Substrates and enzymes of reactions that produce or consume X</a:t>
            </a:r>
          </a:p>
          <a:p>
            <a:pPr lvl="1"/>
            <a:r>
              <a:rPr lang="en-US" dirty="0" smtClean="0"/>
              <a:t>Cofactors and substrate-level modulators of enzyme activity</a:t>
            </a:r>
          </a:p>
          <a:p>
            <a:pPr lvl="1"/>
            <a:r>
              <a:rPr lang="en-US" dirty="0" smtClean="0"/>
              <a:t>Transporters of X</a:t>
            </a:r>
          </a:p>
          <a:p>
            <a:pPr lvl="1"/>
            <a:r>
              <a:rPr lang="en-US" dirty="0" smtClean="0"/>
              <a:t>Transcriptional and translational regulators of X, including sigma factors</a:t>
            </a:r>
          </a:p>
          <a:p>
            <a:pPr lvl="1"/>
            <a:r>
              <a:rPr lang="en-US" dirty="0" smtClean="0"/>
              <a:t>Ligands or other entities that bind to X to activate or inhibit it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If no path found, or if only paths identified seem implausible, then probably a gap in the metabolic or regulatory network.  Either:</a:t>
            </a:r>
          </a:p>
          <a:p>
            <a:pPr lvl="1"/>
            <a:r>
              <a:rPr lang="en-US" dirty="0" smtClean="0"/>
              <a:t>Path of influence is unknown: suggests avenue for future research</a:t>
            </a:r>
          </a:p>
          <a:p>
            <a:pPr lvl="1"/>
            <a:r>
              <a:rPr lang="en-US" dirty="0" smtClean="0"/>
              <a:t>Data missing from PGDB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73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5">
      <a:dk1>
        <a:srgbClr val="4E4E4E"/>
      </a:dk1>
      <a:lt1>
        <a:srgbClr val="FFFFFF"/>
      </a:lt1>
      <a:dk2>
        <a:srgbClr val="4E4E4E"/>
      </a:dk2>
      <a:lt2>
        <a:srgbClr val="FFFFFF"/>
      </a:lt2>
      <a:accent1>
        <a:srgbClr val="0070C0"/>
      </a:accent1>
      <a:accent2>
        <a:srgbClr val="8C92BB"/>
      </a:accent2>
      <a:accent3>
        <a:srgbClr val="CF7646"/>
      </a:accent3>
      <a:accent4>
        <a:srgbClr val="E8A333"/>
      </a:accent4>
      <a:accent5>
        <a:srgbClr val="7030A0"/>
      </a:accent5>
      <a:accent6>
        <a:srgbClr val="2D2D8A"/>
      </a:accent6>
      <a:hlink>
        <a:srgbClr val="004080"/>
      </a:hlink>
      <a:folHlink>
        <a:srgbClr val="7F7F7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PTools.thmx</Template>
  <TotalTime>7205</TotalTime>
  <Words>455</Words>
  <Application>Microsoft Macintosh PowerPoint</Application>
  <PresentationFormat>On-screen Show (4:3)</PresentationFormat>
  <Paragraphs>43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Mangal</vt:lpstr>
      <vt:lpstr>ＭＳ Ｐゴシック</vt:lpstr>
      <vt:lpstr>Wingdings</vt:lpstr>
      <vt:lpstr>Arial</vt:lpstr>
      <vt:lpstr>Office Theme</vt:lpstr>
      <vt:lpstr>The MultiOmics Explainer </vt:lpstr>
      <vt:lpstr>Motivation</vt:lpstr>
      <vt:lpstr>The MultiOmics Explainer</vt:lpstr>
      <vt:lpstr>Directed Mode</vt:lpstr>
      <vt:lpstr>Undirected Mode</vt:lpstr>
      <vt:lpstr>Using the MultiOmics Explainer</vt:lpstr>
      <vt:lpstr>PowerPoint Presentation</vt:lpstr>
      <vt:lpstr>PowerPoint Presentation</vt:lpstr>
    </vt:vector>
  </TitlesOfParts>
  <Company>SRI International</Company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Notification Subscriptions</dc:title>
  <dc:creator>Suzanne Paley</dc:creator>
  <cp:lastModifiedBy>Suzanne Paley</cp:lastModifiedBy>
  <cp:revision>73</cp:revision>
  <dcterms:created xsi:type="dcterms:W3CDTF">2016-05-20T14:50:12Z</dcterms:created>
  <dcterms:modified xsi:type="dcterms:W3CDTF">2018-10-08T21:45:00Z</dcterms:modified>
</cp:coreProperties>
</file>