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8"/>
  </p:notesMasterIdLst>
  <p:handoutMasterIdLst>
    <p:handoutMasterId r:id="rId9"/>
  </p:handoutMasterIdLst>
  <p:sldIdLst>
    <p:sldId id="291" r:id="rId2"/>
    <p:sldId id="294" r:id="rId3"/>
    <p:sldId id="295" r:id="rId4"/>
    <p:sldId id="310" r:id="rId5"/>
    <p:sldId id="311" r:id="rId6"/>
    <p:sldId id="302" r:id="rId7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612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" charset="0"/>
              </a:defRPr>
            </a:lvl1pPr>
          </a:lstStyle>
          <a:p>
            <a:fld id="{98D03190-2A87-324C-9F53-71D3253D30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1288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" charset="0"/>
              </a:defRPr>
            </a:lvl1pPr>
          </a:lstStyle>
          <a:p>
            <a:fld id="{A1446117-CA2A-3F49-B6C7-72AB130BDD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192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ＭＳ Ｐゴシック" pitchFamily="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E87B8F-C677-4840-A3A2-BB1DF34339B1}" type="slidenum">
              <a:rPr lang="en-US"/>
              <a:pPr/>
              <a:t>1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D3BD45-AE72-DF41-B53B-B09C4C51494F}" type="slidenum">
              <a:rPr lang="en-US"/>
              <a:pPr/>
              <a:t>2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7B9CA8-CD05-B54B-AA35-7F7BF9EC06D7}" type="slidenum">
              <a:rPr lang="en-US"/>
              <a:pPr/>
              <a:t>3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C61FC9-3A80-5A46-AB44-EC080C8F97E5}" type="slidenum">
              <a:rPr lang="en-US"/>
              <a:pPr/>
              <a:t>4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F0A764-2D4C-074C-A724-F9E67D15357F}" type="slidenum">
              <a:rPr lang="en-US"/>
              <a:pPr/>
              <a:t>5</a:t>
            </a:fld>
            <a:endParaRPr lang="en-US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F13CAB-13DC-9645-A60E-389107EF5997}" type="slidenum">
              <a:rPr lang="en-US"/>
              <a:pPr/>
              <a:t>6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447800" y="1447800"/>
            <a:ext cx="64008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447800" y="4038600"/>
            <a:ext cx="6400800" cy="381000"/>
          </a:xfrm>
        </p:spPr>
        <p:txBody>
          <a:bodyPr/>
          <a:lstStyle>
            <a:lvl1pPr marL="0" indent="0" algn="ctr">
              <a:buFont typeface="Wingdings" pitchFamily="1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8068" name="Picture 4" descr="ov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15049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0"/>
            <a:ext cx="19240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0"/>
            <a:ext cx="56197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524000"/>
            <a:ext cx="3771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4000"/>
            <a:ext cx="3771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Pr>
        <a:gradFill rotWithShape="0">
          <a:gsLst>
            <a:gs pos="0">
              <a:srgbClr val="000000"/>
            </a:gs>
            <a:gs pos="100000">
              <a:srgbClr val="0066CC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026"/>
          <p:cNvSpPr>
            <a:spLocks noGrp="1" noChangeArrowheads="1"/>
          </p:cNvSpPr>
          <p:nvPr>
            <p:ph type="title"/>
          </p:nvPr>
        </p:nvSpPr>
        <p:spPr bwMode="blackWhite">
          <a:xfrm>
            <a:off x="1219200" y="0"/>
            <a:ext cx="76962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Stone Serif 32 Pt bold italic</a:t>
            </a:r>
          </a:p>
        </p:txBody>
      </p:sp>
      <p:sp>
        <p:nvSpPr>
          <p:cNvPr id="87043" name="Rectangle 1027"/>
          <p:cNvSpPr>
            <a:spLocks noGrp="1" noChangeArrowheads="1"/>
          </p:cNvSpPr>
          <p:nvPr>
            <p:ph type="body" idx="1"/>
          </p:nvPr>
        </p:nvSpPr>
        <p:spPr bwMode="blackWhite">
          <a:xfrm>
            <a:off x="1219200" y="1524000"/>
            <a:ext cx="7696200" cy="480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Title in Arial Bold 24pt</a:t>
            </a:r>
          </a:p>
          <a:p>
            <a:pPr lvl="1"/>
            <a:r>
              <a:rPr lang="en-US"/>
              <a:t>Points arial 24pt</a:t>
            </a:r>
          </a:p>
          <a:p>
            <a:pPr lvl="2"/>
            <a:r>
              <a:rPr lang="en-US"/>
              <a:t>Sub-points 20pt and bullet 50%</a:t>
            </a:r>
          </a:p>
          <a:p>
            <a:pPr lvl="2"/>
            <a:r>
              <a:rPr lang="en-US"/>
              <a:t>Additional sub point</a:t>
            </a:r>
          </a:p>
          <a:p>
            <a:pPr lvl="1"/>
            <a:r>
              <a:rPr lang="en-US"/>
              <a:t>footer area 14pt arial</a:t>
            </a:r>
          </a:p>
          <a:p>
            <a:pPr lvl="1"/>
            <a:r>
              <a:rPr lang="en-US"/>
              <a:t>text box to begin at 2.25 vertical 2.5 horizontal</a:t>
            </a:r>
          </a:p>
          <a:p>
            <a:pPr lvl="1"/>
            <a:r>
              <a:rPr lang="en-US"/>
              <a:t>title to be .75 vertical and .75 horizontal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7044" name="Picture 1028" descr="ov9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62025" cy="1504950"/>
          </a:xfrm>
          <a:prstGeom prst="rect">
            <a:avLst/>
          </a:prstGeom>
          <a:noFill/>
        </p:spPr>
      </p:pic>
      <p:sp>
        <p:nvSpPr>
          <p:cNvPr id="87045" name="Text Box 1029"/>
          <p:cNvSpPr txBox="1">
            <a:spLocks noChangeArrowheads="1"/>
          </p:cNvSpPr>
          <p:nvPr/>
        </p:nvSpPr>
        <p:spPr bwMode="auto">
          <a:xfrm>
            <a:off x="7258050" y="49213"/>
            <a:ext cx="1697038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i="1">
                <a:solidFill>
                  <a:schemeClr val="accent2"/>
                </a:solidFill>
                <a:latin typeface="Arial" pitchFamily="1" charset="0"/>
              </a:rPr>
              <a:t>SRI International</a:t>
            </a:r>
          </a:p>
          <a:p>
            <a:r>
              <a:rPr lang="en-US" sz="1600" i="1">
                <a:solidFill>
                  <a:schemeClr val="accent2"/>
                </a:solidFill>
                <a:latin typeface="Arial" pitchFamily="1" charset="0"/>
              </a:rPr>
              <a:t>Bioinformatics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spd="med"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9pPr>
    </p:titleStyle>
    <p:bodyStyle>
      <a:lvl1pPr marL="230188" indent="-2301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1" charset="2"/>
        <a:buChar char="l"/>
        <a:defRPr sz="2400" b="1">
          <a:solidFill>
            <a:srgbClr val="FFCC66"/>
          </a:solidFill>
          <a:latin typeface="+mn-lt"/>
          <a:ea typeface="+mn-ea"/>
          <a:cs typeface="+mn-cs"/>
        </a:defRPr>
      </a:lvl1pPr>
      <a:lvl2pPr marL="692150" indent="-230188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68000"/>
        <a:buFont typeface="Monotype Sorts" pitchFamily="1" charset="2"/>
        <a:buChar char="l"/>
        <a:defRPr sz="24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2pPr>
      <a:lvl3pPr marL="10350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50000"/>
        <a:buFont typeface="Monotype Sorts" pitchFamily="1" charset="2"/>
        <a:buChar char="u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3pPr>
      <a:lvl4pPr marL="13779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–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4pPr>
      <a:lvl5pPr marL="17208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5pPr>
      <a:lvl6pPr marL="21780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6pPr>
      <a:lvl7pPr marL="26352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7pPr>
      <a:lvl8pPr marL="30924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8pPr>
      <a:lvl9pPr marL="35496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brg.ai.sri.com/ptools/release-notes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Administering Pathway Tools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Obtaining Pathway Tools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2000"/>
          </a:p>
          <a:p>
            <a:r>
              <a:rPr lang="en-US" sz="2000"/>
              <a:t>Free to non-commercial organizations</a:t>
            </a:r>
          </a:p>
          <a:p>
            <a:endParaRPr lang="en-US" sz="2000"/>
          </a:p>
          <a:p>
            <a:r>
              <a:rPr lang="en-US" sz="2000"/>
              <a:t>To obtain license agreement go to BioCyc.org and click on Software/Database Download </a:t>
            </a:r>
          </a:p>
          <a:p>
            <a:endParaRPr lang="en-US" sz="2000"/>
          </a:p>
          <a:p>
            <a:r>
              <a:rPr lang="en-US" sz="2000"/>
              <a:t>Follow Installation Guide</a:t>
            </a:r>
          </a:p>
          <a:p>
            <a:endParaRPr lang="en-US" sz="2000"/>
          </a:p>
          <a:p>
            <a:r>
              <a:rPr lang="en-US" sz="2000"/>
              <a:t>ptools-local directory</a:t>
            </a:r>
          </a:p>
          <a:p>
            <a:pPr lvl="1"/>
            <a:r>
              <a:rPr lang="en-US" sz="2000"/>
              <a:t>Locate in common directory</a:t>
            </a:r>
          </a:p>
          <a:p>
            <a:pPr lvl="1"/>
            <a:r>
              <a:rPr lang="en-US" sz="2000"/>
              <a:t>PGDBs created by all users who use this ptools installation</a:t>
            </a:r>
          </a:p>
          <a:p>
            <a:pPr lvl="1"/>
            <a:r>
              <a:rPr lang="en-US" sz="2000"/>
              <a:t>PGDBs downloaded via the registry</a:t>
            </a:r>
          </a:p>
          <a:p>
            <a:pPr lvl="1"/>
            <a:r>
              <a:rPr lang="en-US" sz="2000"/>
              <a:t>ptools-init.dat for this ptools installation</a:t>
            </a:r>
          </a:p>
          <a:p>
            <a:pPr lvl="1"/>
            <a:endParaRPr lang="en-US" sz="20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 Pathway Tools Releases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143000"/>
            <a:ext cx="7696200" cy="4800600"/>
          </a:xfrm>
        </p:spPr>
        <p:txBody>
          <a:bodyPr/>
          <a:lstStyle/>
          <a:p>
            <a:r>
              <a:rPr lang="en-US" sz="2000" dirty="0"/>
              <a:t>Major releases = External software releases</a:t>
            </a:r>
          </a:p>
          <a:p>
            <a:pPr lvl="1"/>
            <a:r>
              <a:rPr lang="en-US" sz="2000" dirty="0"/>
              <a:t>Twice per year</a:t>
            </a:r>
          </a:p>
          <a:p>
            <a:pPr lvl="1"/>
            <a:r>
              <a:rPr lang="en-US" sz="2000" dirty="0"/>
              <a:t>Announced on </a:t>
            </a:r>
            <a:r>
              <a:rPr lang="en-US" sz="2000" dirty="0" err="1"/>
              <a:t>ptools</a:t>
            </a:r>
            <a:r>
              <a:rPr lang="en-US" sz="2000" dirty="0"/>
              <a:t>-users mailing list</a:t>
            </a:r>
          </a:p>
          <a:p>
            <a:r>
              <a:rPr lang="en-US" sz="2000" dirty="0"/>
              <a:t>Minor releases twice per year affect only our </a:t>
            </a:r>
            <a:r>
              <a:rPr lang="en-US" sz="2000" dirty="0" err="1"/>
              <a:t>BioCyc.org</a:t>
            </a:r>
            <a:r>
              <a:rPr lang="en-US" sz="2000" dirty="0"/>
              <a:t> Web site and </a:t>
            </a:r>
            <a:r>
              <a:rPr lang="en-US" sz="2000" dirty="0" err="1"/>
              <a:t>flatfile</a:t>
            </a:r>
            <a:r>
              <a:rPr lang="en-US" sz="2000" dirty="0"/>
              <a:t> distributions</a:t>
            </a:r>
          </a:p>
          <a:p>
            <a:endParaRPr lang="en-US" sz="2000" dirty="0"/>
          </a:p>
          <a:p>
            <a:r>
              <a:rPr lang="en-US" sz="2000" dirty="0"/>
              <a:t>We support one prior release only</a:t>
            </a:r>
          </a:p>
          <a:p>
            <a:r>
              <a:rPr lang="en-US" sz="2000" dirty="0"/>
              <a:t>Releases announced on </a:t>
            </a:r>
            <a:r>
              <a:rPr lang="en-US" sz="2000" dirty="0" err="1"/>
              <a:t>ptools-users@ai.sri.com</a:t>
            </a:r>
            <a:endParaRPr lang="en-US" sz="2000" dirty="0"/>
          </a:p>
          <a:p>
            <a:r>
              <a:rPr lang="en-US" sz="2000" dirty="0"/>
              <a:t>Read release notes at  </a:t>
            </a:r>
          </a:p>
          <a:p>
            <a:pPr lvl="1"/>
            <a:r>
              <a:rPr lang="en-US" sz="2000" dirty="0">
                <a:hlinkClick r:id="rId3"/>
              </a:rPr>
              <a:t>http://brg.ai.sri.com/ptools/release-notes.html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Install process:</a:t>
            </a:r>
            <a:endParaRPr lang="en-US" sz="2000" dirty="0" smtClean="0"/>
          </a:p>
          <a:p>
            <a:pPr lvl="1"/>
            <a:r>
              <a:rPr lang="en-US" sz="2000" dirty="0" smtClean="0"/>
              <a:t>Upgrade </a:t>
            </a:r>
            <a:r>
              <a:rPr lang="en-US" sz="2000" dirty="0"/>
              <a:t>schema of your DB (software assisted)</a:t>
            </a:r>
          </a:p>
          <a:p>
            <a:pPr lvl="1"/>
            <a:endParaRPr lang="en-US" sz="20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PGDB Storage:</a:t>
            </a:r>
            <a:br>
              <a:rPr lang="en-US"/>
            </a:br>
            <a:r>
              <a:rPr lang="en-US"/>
              <a:t>File or Relational Database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File storage: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Advantages: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No RDBMS installation and configuration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Disadvantages: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Must be loaded and saved in its entirety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No transaction history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No concurrent access for multiple users</a:t>
            </a:r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Oracle/MySQL storage: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Advantages: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Faster read access, faster saves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Concurrent update access for multiple users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Stores history of all PGDB updates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Disadvantages: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RDBMS must be installed and configured</a:t>
            </a:r>
          </a:p>
          <a:p>
            <a:pPr>
              <a:lnSpc>
                <a:spcPct val="90000"/>
              </a:lnSpc>
            </a:pPr>
            <a:endParaRPr lang="en-US" sz="200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Multiuser Access to PGDBs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PGDB stored within one Oracle or MySQL server</a:t>
            </a:r>
          </a:p>
          <a:p>
            <a:endParaRPr lang="en-US"/>
          </a:p>
          <a:p>
            <a:r>
              <a:rPr lang="en-US"/>
              <a:t>Each curator installs PTools on their workstation</a:t>
            </a:r>
          </a:p>
          <a:p>
            <a:r>
              <a:rPr lang="en-US"/>
              <a:t>Different curators can use different software platforms</a:t>
            </a:r>
          </a:p>
          <a:p>
            <a:r>
              <a:rPr lang="en-US"/>
              <a:t>Workstations query RDBMS server via internet</a:t>
            </a:r>
          </a:p>
          <a:p>
            <a:r>
              <a:rPr lang="en-US"/>
              <a:t>Local disk cache speeds access</a:t>
            </a:r>
          </a:p>
          <a:p>
            <a:r>
              <a:rPr lang="en-US"/>
              <a:t>For each frame access, PTools queries</a:t>
            </a:r>
          </a:p>
          <a:p>
            <a:pPr lvl="1"/>
            <a:r>
              <a:rPr lang="en-US"/>
              <a:t>In-memory cache, disk cache, RDBMS server</a:t>
            </a:r>
          </a:p>
          <a:p>
            <a:r>
              <a:rPr lang="en-US"/>
              <a:t>After curator saves changes, all changes made by other users are loaded into curator’s session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Release a PGDB?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Decide on release frequency and schedule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Don’t wait until it’s perfect to release it!</a:t>
            </a:r>
          </a:p>
          <a:p>
            <a:pPr>
              <a:lnSpc>
                <a:spcPct val="80000"/>
              </a:lnSpc>
            </a:pPr>
            <a:r>
              <a:rPr lang="en-US" sz="2000"/>
              <a:t>Freeze curation for 1 week</a:t>
            </a:r>
          </a:p>
          <a:p>
            <a:pPr>
              <a:lnSpc>
                <a:spcPct val="80000"/>
              </a:lnSpc>
            </a:pPr>
            <a:r>
              <a:rPr lang="en-US" sz="2000"/>
              <a:t>Quality assurrance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Run consistency checker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Tools -&gt; Consistency Checker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Also updates organism-summary statistics</a:t>
            </a:r>
          </a:p>
          <a:p>
            <a:pPr>
              <a:lnSpc>
                <a:spcPct val="80000"/>
              </a:lnSpc>
            </a:pPr>
            <a:r>
              <a:rPr lang="en-US" sz="2000"/>
              <a:t>Update publications, authors in organism frame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Update via Organism editor</a:t>
            </a:r>
          </a:p>
          <a:p>
            <a:pPr>
              <a:lnSpc>
                <a:spcPct val="80000"/>
              </a:lnSpc>
            </a:pPr>
            <a:r>
              <a:rPr lang="en-US" sz="2000"/>
              <a:t>Create new version of PGDB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ptools-local/pgdbs/yeastcyc/1.0/kb/yeastbase.ocelot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Edit against the new version, release the old version</a:t>
            </a:r>
          </a:p>
          <a:p>
            <a:pPr>
              <a:lnSpc>
                <a:spcPct val="80000"/>
              </a:lnSpc>
            </a:pPr>
            <a:r>
              <a:rPr lang="en-US" sz="2000"/>
              <a:t>Author release notes</a:t>
            </a:r>
          </a:p>
          <a:p>
            <a:pPr>
              <a:lnSpc>
                <a:spcPct val="80000"/>
              </a:lnSpc>
            </a:pPr>
            <a:r>
              <a:rPr lang="en-US" sz="2000"/>
              <a:t>Register PGDB in SRI PGDB registry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Will allow SRI to include it in BioCyc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ocyc">
  <a:themeElements>
    <a:clrScheme name="">
      <a:dk1>
        <a:srgbClr val="FFFFFF"/>
      </a:dk1>
      <a:lt1>
        <a:srgbClr val="FFFFFF"/>
      </a:lt1>
      <a:dk2>
        <a:srgbClr val="FAFD00"/>
      </a:dk2>
      <a:lt2>
        <a:srgbClr val="919191"/>
      </a:lt2>
      <a:accent1>
        <a:srgbClr val="618FFD"/>
      </a:accent1>
      <a:accent2>
        <a:srgbClr val="CECECE"/>
      </a:accent2>
      <a:accent3>
        <a:srgbClr val="FFFFFF"/>
      </a:accent3>
      <a:accent4>
        <a:srgbClr val="DADADA"/>
      </a:accent4>
      <a:accent5>
        <a:srgbClr val="B7C6FE"/>
      </a:accent5>
      <a:accent6>
        <a:srgbClr val="BABABA"/>
      </a:accent6>
      <a:hlink>
        <a:srgbClr val="FC0128"/>
      </a:hlink>
      <a:folHlink>
        <a:srgbClr val="8CF4EA"/>
      </a:folHlink>
    </a:clrScheme>
    <a:fontScheme name="ecocyc">
      <a:majorFont>
        <a:latin typeface="Stone Serif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pitchFamily="1" charset="0"/>
          </a:defRPr>
        </a:defPPr>
      </a:lstStyle>
    </a:lnDef>
  </a:objectDefaults>
  <a:extraClrSchemeLst>
    <a:extraClrScheme>
      <a:clrScheme name="ecocy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cy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C:\pkarp\talks\ecocyc\ecocyc.ppt</Template>
  <TotalTime>4409</TotalTime>
  <Words>332</Words>
  <Application>Microsoft Office PowerPoint</Application>
  <PresentationFormat>On-screen Show (4:3)</PresentationFormat>
  <Paragraphs>75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ecocyc</vt:lpstr>
      <vt:lpstr>Administering Pathway Tools</vt:lpstr>
      <vt:lpstr>Obtaining Pathway Tools</vt:lpstr>
      <vt:lpstr>New Pathway Tools Releases</vt:lpstr>
      <vt:lpstr>PGDB Storage: File or Relational Database</vt:lpstr>
      <vt:lpstr>Multiuser Access to PGDBs</vt:lpstr>
      <vt:lpstr>How to Release a PGDB?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Pangea Systems Inc.</dc:creator>
  <cp:lastModifiedBy>ong</cp:lastModifiedBy>
  <cp:revision>164</cp:revision>
  <cp:lastPrinted>2001-07-11T22:04:59Z</cp:lastPrinted>
  <dcterms:created xsi:type="dcterms:W3CDTF">2012-03-12T18:52:55Z</dcterms:created>
  <dcterms:modified xsi:type="dcterms:W3CDTF">2012-08-02T00:39:55Z</dcterms:modified>
</cp:coreProperties>
</file>