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51" r:id="rId1"/>
  </p:sldMasterIdLst>
  <p:notesMasterIdLst>
    <p:notesMasterId r:id="rId13"/>
  </p:notesMasterIdLst>
  <p:handoutMasterIdLst>
    <p:handoutMasterId r:id="rId14"/>
  </p:handoutMasterIdLst>
  <p:sldIdLst>
    <p:sldId id="288" r:id="rId2"/>
    <p:sldId id="299" r:id="rId3"/>
    <p:sldId id="307" r:id="rId4"/>
    <p:sldId id="309" r:id="rId5"/>
    <p:sldId id="308" r:id="rId6"/>
    <p:sldId id="305" r:id="rId7"/>
    <p:sldId id="301" r:id="rId8"/>
    <p:sldId id="306" r:id="rId9"/>
    <p:sldId id="302" r:id="rId10"/>
    <p:sldId id="303" r:id="rId11"/>
    <p:sldId id="304" r:id="rId12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Helvetica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Helvetica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Helvetica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Helvetica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Helvetica" charset="0"/>
        <a:ea typeface="+mn-ea"/>
        <a:cs typeface="+mn-cs"/>
      </a:defRPr>
    </a:lvl5pPr>
    <a:lvl6pPr marL="2286000" algn="l" defTabSz="457200" rtl="0" eaLnBrk="1" latinLnBrk="0" hangingPunct="1">
      <a:defRPr sz="2000" kern="1200">
        <a:solidFill>
          <a:schemeClr val="tx1"/>
        </a:solidFill>
        <a:latin typeface="Helvetica" charset="0"/>
        <a:ea typeface="+mn-ea"/>
        <a:cs typeface="+mn-cs"/>
      </a:defRPr>
    </a:lvl6pPr>
    <a:lvl7pPr marL="2743200" algn="l" defTabSz="457200" rtl="0" eaLnBrk="1" latinLnBrk="0" hangingPunct="1">
      <a:defRPr sz="2000" kern="1200">
        <a:solidFill>
          <a:schemeClr val="tx1"/>
        </a:solidFill>
        <a:latin typeface="Helvetica" charset="0"/>
        <a:ea typeface="+mn-ea"/>
        <a:cs typeface="+mn-cs"/>
      </a:defRPr>
    </a:lvl7pPr>
    <a:lvl8pPr marL="3200400" algn="l" defTabSz="457200" rtl="0" eaLnBrk="1" latinLnBrk="0" hangingPunct="1">
      <a:defRPr sz="2000" kern="1200">
        <a:solidFill>
          <a:schemeClr val="tx1"/>
        </a:solidFill>
        <a:latin typeface="Helvetica" charset="0"/>
        <a:ea typeface="+mn-ea"/>
        <a:cs typeface="+mn-cs"/>
      </a:defRPr>
    </a:lvl8pPr>
    <a:lvl9pPr marL="3657600" algn="l" defTabSz="457200" rtl="0" eaLnBrk="1" latinLnBrk="0" hangingPunct="1">
      <a:defRPr sz="2000" kern="1200">
        <a:solidFill>
          <a:schemeClr val="tx1"/>
        </a:solidFill>
        <a:latin typeface="Helvetic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CC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20" autoAdjust="0"/>
    <p:restoredTop sz="94660"/>
  </p:normalViewPr>
  <p:slideViewPr>
    <p:cSldViewPr>
      <p:cViewPr varScale="1">
        <p:scale>
          <a:sx n="122" d="100"/>
          <a:sy n="122" d="100"/>
        </p:scale>
        <p:origin x="-49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757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fld id="{68489F88-A368-8B49-87EA-DC3986C2F67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gray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32" tIns="45716" rIns="91432" bIns="45716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gray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32" tIns="45716" rIns="91432" bIns="45716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645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gray">
          <a:xfrm>
            <a:off x="1144588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gray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32" tIns="45716" rIns="91432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gray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32" tIns="45716" rIns="91432" bIns="45716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gray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32" tIns="45716" rIns="91432" bIns="4571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fld id="{99AA0D74-32A7-E348-B148-430FFB90D0D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>
              <a:latin typeface="Times New Roman" pitchFamily="1" charset="0"/>
            </a:endParaRPr>
          </a:p>
        </p:txBody>
      </p:sp>
      <p:sp>
        <p:nvSpPr>
          <p:cNvPr id="30724" name="Header Placeholder 3"/>
          <p:cNvSpPr>
            <a:spLocks noGrp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>
                <a:latin typeface="Times New Roman" pitchFamily="1" charset="0"/>
              </a:rPr>
              <a:t>Methods of Searching BioCyc</a:t>
            </a:r>
          </a:p>
        </p:txBody>
      </p:sp>
      <p:sp>
        <p:nvSpPr>
          <p:cNvPr id="30725" name="Footer Placeholder 4"/>
          <p:cNvSpPr>
            <a:spLocks noGrp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>
                <a:latin typeface="Times New Roman" pitchFamily="1" charset="0"/>
              </a:rPr>
              <a:t>SRI International - The BioCyc Collection of Pathway/Genome Databases Workshop, ASM General Meeting, New Orleans May 2011</a:t>
            </a:r>
          </a:p>
        </p:txBody>
      </p:sp>
      <p:sp>
        <p:nvSpPr>
          <p:cNvPr id="30726" name="Slide Number Placeholder 5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02608D3-0A65-3C45-AE90-E1B86B74691E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1447800" y="1447800"/>
            <a:ext cx="64008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447800" y="4038600"/>
            <a:ext cx="6400800" cy="381000"/>
          </a:xfrm>
        </p:spPr>
        <p:txBody>
          <a:bodyPr/>
          <a:lstStyle>
            <a:lvl1pPr marL="0" indent="0" algn="ctr">
              <a:buFont typeface="Wingdings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89092" name="Picture 4" descr="ov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150495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0"/>
            <a:ext cx="1924050" cy="6324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0"/>
            <a:ext cx="5619750" cy="6324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1524000"/>
            <a:ext cx="37719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1524000"/>
            <a:ext cx="37719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 bwMode="blackWhite">
      <p:bgPr>
        <a:gradFill rotWithShape="0">
          <a:gsLst>
            <a:gs pos="0">
              <a:srgbClr val="000000"/>
            </a:gs>
            <a:gs pos="100000">
              <a:srgbClr val="0066CC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 bwMode="blackWhite">
          <a:xfrm>
            <a:off x="1219200" y="0"/>
            <a:ext cx="76962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Stone Serif 32 Pt bold italic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 bwMode="blackWhite">
          <a:xfrm>
            <a:off x="1219200" y="1524000"/>
            <a:ext cx="7696200" cy="4800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Title in Arial Bold 24pt</a:t>
            </a:r>
          </a:p>
          <a:p>
            <a:pPr lvl="1"/>
            <a:r>
              <a:rPr lang="en-US"/>
              <a:t>Points arial 24pt</a:t>
            </a:r>
          </a:p>
          <a:p>
            <a:pPr lvl="2"/>
            <a:r>
              <a:rPr lang="en-US"/>
              <a:t>Sub-points 20pt and bullet 50%</a:t>
            </a:r>
          </a:p>
          <a:p>
            <a:pPr lvl="2"/>
            <a:r>
              <a:rPr lang="en-US"/>
              <a:t>Additional sub point</a:t>
            </a:r>
          </a:p>
          <a:p>
            <a:pPr lvl="1"/>
            <a:r>
              <a:rPr lang="en-US"/>
              <a:t>footer area 14pt arial</a:t>
            </a:r>
          </a:p>
          <a:p>
            <a:pPr lvl="1"/>
            <a:r>
              <a:rPr lang="en-US"/>
              <a:t>text box to begin at 2.25 vertical 2.5 horizontal</a:t>
            </a:r>
          </a:p>
          <a:p>
            <a:pPr lvl="1"/>
            <a:r>
              <a:rPr lang="en-US"/>
              <a:t>title to be .75 vertical and .75 horizontal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8068" name="Picture 4" descr="ov9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62025" cy="1504950"/>
          </a:xfrm>
          <a:prstGeom prst="rect">
            <a:avLst/>
          </a:prstGeom>
          <a:noFill/>
        </p:spPr>
      </p:pic>
      <p:sp>
        <p:nvSpPr>
          <p:cNvPr id="88069" name="Text Box 5"/>
          <p:cNvSpPr txBox="1">
            <a:spLocks noChangeArrowheads="1"/>
          </p:cNvSpPr>
          <p:nvPr/>
        </p:nvSpPr>
        <p:spPr bwMode="auto">
          <a:xfrm>
            <a:off x="7258050" y="49213"/>
            <a:ext cx="1697038" cy="581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i="1">
                <a:solidFill>
                  <a:schemeClr val="accent2"/>
                </a:solidFill>
                <a:latin typeface="Arial" charset="0"/>
              </a:rPr>
              <a:t>SRI International</a:t>
            </a:r>
          </a:p>
          <a:p>
            <a:r>
              <a:rPr lang="en-US" sz="1600" i="1">
                <a:solidFill>
                  <a:schemeClr val="accent2"/>
                </a:solidFill>
                <a:latin typeface="Arial" charset="0"/>
              </a:rPr>
              <a:t>Bioinformatics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 spd="med">
    <p:wipe dir="r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9pPr>
    </p:titleStyle>
    <p:bodyStyle>
      <a:lvl1pPr marL="230188" indent="-2301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charset="2"/>
        <a:buChar char="l"/>
        <a:defRPr sz="2400" b="1">
          <a:solidFill>
            <a:srgbClr val="FFCC66"/>
          </a:solidFill>
          <a:latin typeface="+mn-lt"/>
          <a:ea typeface="+mn-ea"/>
          <a:cs typeface="+mn-cs"/>
        </a:defRPr>
      </a:lvl1pPr>
      <a:lvl2pPr marL="692150" indent="-230188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68000"/>
        <a:buFont typeface="Monotype Sorts" charset="2"/>
        <a:buChar char="l"/>
        <a:defRPr sz="2400">
          <a:solidFill>
            <a:schemeClr val="tx1"/>
          </a:solidFill>
          <a:latin typeface="Arial Narrow" charset="0"/>
          <a:ea typeface="ＭＳ Ｐゴシック" charset="-128"/>
        </a:defRPr>
      </a:lvl2pPr>
      <a:lvl3pPr marL="10350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50000"/>
        <a:buFont typeface="Monotype Sorts" charset="2"/>
        <a:buChar char="u"/>
        <a:defRPr sz="2000">
          <a:solidFill>
            <a:schemeClr val="tx1"/>
          </a:solidFill>
          <a:latin typeface="Arial Narrow" charset="0"/>
          <a:ea typeface="ＭＳ Ｐゴシック" charset="-128"/>
        </a:defRPr>
      </a:lvl3pPr>
      <a:lvl4pPr marL="13779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–"/>
        <a:defRPr sz="2000">
          <a:solidFill>
            <a:schemeClr val="tx1"/>
          </a:solidFill>
          <a:latin typeface="Arial Narrow" charset="0"/>
          <a:ea typeface="ＭＳ Ｐゴシック" charset="-128"/>
        </a:defRPr>
      </a:lvl4pPr>
      <a:lvl5pPr marL="17208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»"/>
        <a:defRPr sz="2000">
          <a:solidFill>
            <a:schemeClr val="tx1"/>
          </a:solidFill>
          <a:latin typeface="Arial Narrow" charset="0"/>
          <a:ea typeface="ＭＳ Ｐゴシック" charset="-128"/>
        </a:defRPr>
      </a:lvl5pPr>
      <a:lvl6pPr marL="21780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»"/>
        <a:defRPr sz="2000">
          <a:solidFill>
            <a:schemeClr val="tx1"/>
          </a:solidFill>
          <a:latin typeface="Arial Narrow" charset="0"/>
          <a:ea typeface="ＭＳ Ｐゴシック" charset="-128"/>
        </a:defRPr>
      </a:lvl6pPr>
      <a:lvl7pPr marL="26352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»"/>
        <a:defRPr sz="2000">
          <a:solidFill>
            <a:schemeClr val="tx1"/>
          </a:solidFill>
          <a:latin typeface="Arial Narrow" charset="0"/>
          <a:ea typeface="ＭＳ Ｐゴシック" charset="-128"/>
        </a:defRPr>
      </a:lvl7pPr>
      <a:lvl8pPr marL="30924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»"/>
        <a:defRPr sz="2000">
          <a:solidFill>
            <a:schemeClr val="tx1"/>
          </a:solidFill>
          <a:latin typeface="Arial Narrow" charset="0"/>
          <a:ea typeface="ＭＳ Ｐゴシック" charset="-128"/>
        </a:defRPr>
      </a:lvl8pPr>
      <a:lvl9pPr marL="35496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»"/>
        <a:defRPr sz="2000">
          <a:solidFill>
            <a:schemeClr val="tx1"/>
          </a:solidFill>
          <a:latin typeface="Arial Narrow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7800" y="1600200"/>
            <a:ext cx="6400800" cy="1143000"/>
          </a:xfrm>
        </p:spPr>
        <p:txBody>
          <a:bodyPr/>
          <a:lstStyle/>
          <a:p>
            <a:r>
              <a:rPr lang="en-US"/>
              <a:t>Comparative Tools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7696200" cy="1143000"/>
          </a:xfrm>
        </p:spPr>
        <p:txBody>
          <a:bodyPr/>
          <a:lstStyle/>
          <a:p>
            <a:pPr algn="ctr"/>
            <a:r>
              <a:rPr lang="en-US" dirty="0"/>
              <a:t>Web-based</a:t>
            </a:r>
            <a:r>
              <a:rPr lang="en-US" dirty="0" smtClean="0"/>
              <a:t> Comparative </a:t>
            </a:r>
            <a:r>
              <a:rPr lang="en-US" dirty="0"/>
              <a:t>A</a:t>
            </a:r>
            <a:r>
              <a:rPr lang="en-US" dirty="0" smtClean="0"/>
              <a:t>nalyses</a:t>
            </a:r>
            <a:endParaRPr lang="en-US" dirty="0"/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Generate tables comparing the presence </a:t>
            </a:r>
            <a:r>
              <a:rPr lang="en-US" dirty="0" smtClean="0"/>
              <a:t>of biological entities </a:t>
            </a:r>
            <a:r>
              <a:rPr lang="en-US" dirty="0"/>
              <a:t>in different organisms</a:t>
            </a:r>
          </a:p>
          <a:p>
            <a:endParaRPr lang="en-US" dirty="0"/>
          </a:p>
          <a:p>
            <a:r>
              <a:rPr lang="en-US" dirty="0"/>
              <a:t>Select</a:t>
            </a:r>
            <a:r>
              <a:rPr lang="en-US" dirty="0" smtClean="0"/>
              <a:t> what </a:t>
            </a:r>
            <a:r>
              <a:rPr lang="en-US" dirty="0"/>
              <a:t>you want to compare</a:t>
            </a:r>
          </a:p>
          <a:p>
            <a:endParaRPr lang="en-US" dirty="0"/>
          </a:p>
          <a:p>
            <a:r>
              <a:rPr lang="en-US" dirty="0"/>
              <a:t>Select the organisms you want to compare</a:t>
            </a:r>
          </a:p>
          <a:p>
            <a:endParaRPr lang="en-US" dirty="0"/>
          </a:p>
          <a:p>
            <a:r>
              <a:rPr lang="en-US" dirty="0"/>
              <a:t>Will generate a table with items you can click through on</a:t>
            </a:r>
          </a:p>
        </p:txBody>
      </p:sp>
    </p:spTree>
  </p:cSld>
  <p:clrMapOvr>
    <a:masterClrMapping/>
  </p:clrMapOvr>
  <p:transition spd="med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7696200" cy="1143000"/>
          </a:xfrm>
        </p:spPr>
        <p:txBody>
          <a:bodyPr/>
          <a:lstStyle/>
          <a:p>
            <a:pPr algn="ctr"/>
            <a:r>
              <a:rPr lang="en-US" dirty="0"/>
              <a:t>Comparative</a:t>
            </a:r>
            <a:r>
              <a:rPr lang="en-US" dirty="0" smtClean="0"/>
              <a:t> Analysis </a:t>
            </a:r>
            <a:r>
              <a:rPr lang="en-US" dirty="0"/>
              <a:t>E</a:t>
            </a:r>
            <a:r>
              <a:rPr lang="en-US" dirty="0" smtClean="0"/>
              <a:t>xample</a:t>
            </a:r>
            <a:endParaRPr lang="en-US" dirty="0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Select Pathways and three organisms</a:t>
            </a:r>
          </a:p>
          <a:p>
            <a:endParaRPr lang="en-US"/>
          </a:p>
          <a:p>
            <a:r>
              <a:rPr lang="en-US"/>
              <a:t>Multiple tables result</a:t>
            </a:r>
          </a:p>
          <a:p>
            <a:pPr lvl="1"/>
            <a:r>
              <a:rPr lang="en-US"/>
              <a:t>Pathways by class</a:t>
            </a:r>
          </a:p>
          <a:p>
            <a:pPr lvl="1"/>
            <a:r>
              <a:rPr lang="en-US"/>
              <a:t>Presence of pathway holes</a:t>
            </a:r>
          </a:p>
          <a:p>
            <a:pPr lvl="1"/>
            <a:r>
              <a:rPr lang="en-US"/>
              <a:t>Each type of item (pathways, reactions, etc) has different tables</a:t>
            </a:r>
          </a:p>
          <a:p>
            <a:r>
              <a:rPr lang="en-US"/>
              <a:t>Clicking on a pathway class generates a table comparing the actual pathways within that class</a:t>
            </a:r>
          </a:p>
          <a:p>
            <a:r>
              <a:rPr lang="en-US"/>
              <a:t>Can then click through to cross-species comparison (like from the pathway pages)</a:t>
            </a:r>
          </a:p>
        </p:txBody>
      </p:sp>
    </p:spTree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7696200" cy="1143000"/>
          </a:xfrm>
        </p:spPr>
        <p:txBody>
          <a:bodyPr/>
          <a:lstStyle/>
          <a:p>
            <a:pPr algn="ctr"/>
            <a:r>
              <a:rPr lang="en-US" dirty="0"/>
              <a:t>Comparative Genomics Tools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Several ways to compare</a:t>
            </a:r>
            <a:r>
              <a:rPr lang="en-US" dirty="0" smtClean="0"/>
              <a:t> PGDB data</a:t>
            </a:r>
          </a:p>
          <a:p>
            <a:r>
              <a:rPr lang="en-US" dirty="0" smtClean="0"/>
              <a:t>All relevant PGDBs must be loaded into one instance of Pathway Tools</a:t>
            </a:r>
          </a:p>
          <a:p>
            <a:endParaRPr lang="en-US" dirty="0" smtClean="0"/>
          </a:p>
          <a:p>
            <a:r>
              <a:rPr lang="en-US" dirty="0" smtClean="0"/>
              <a:t>Compare objects across databases</a:t>
            </a:r>
          </a:p>
          <a:p>
            <a:r>
              <a:rPr lang="en-US" dirty="0" smtClean="0"/>
              <a:t>Metabolic map comparisons</a:t>
            </a:r>
          </a:p>
          <a:p>
            <a:r>
              <a:rPr lang="en-US" dirty="0" smtClean="0"/>
              <a:t>Compare genome regions around </a:t>
            </a:r>
            <a:r>
              <a:rPr lang="en-US" dirty="0" err="1" smtClean="0"/>
              <a:t>orthologous</a:t>
            </a:r>
            <a:r>
              <a:rPr lang="en-US" dirty="0" smtClean="0"/>
              <a:t> genes</a:t>
            </a:r>
          </a:p>
          <a:p>
            <a:r>
              <a:rPr lang="en-US" dirty="0" smtClean="0"/>
              <a:t>Web</a:t>
            </a:r>
            <a:r>
              <a:rPr lang="en-US" dirty="0"/>
              <a:t>-based comparative analysis tables</a:t>
            </a:r>
          </a:p>
        </p:txBody>
      </p:sp>
    </p:spTree>
  </p:cSld>
  <p:clrMapOvr>
    <a:masterClrMapping/>
  </p:clrMapOvr>
  <p:transition spd="med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Database Selector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pPr marL="0" indent="0">
              <a:buFont typeface="Wingdings" pitchFamily="1" charset="2"/>
              <a:buNone/>
            </a:pPr>
            <a:r>
              <a:rPr lang="en-US" dirty="0"/>
              <a:t>There are two different organism selectors in BioCyc</a:t>
            </a:r>
          </a:p>
          <a:p>
            <a:pPr marL="0" indent="0"/>
            <a:endParaRPr lang="en-US" dirty="0"/>
          </a:p>
          <a:p>
            <a:pPr marL="0" indent="0"/>
            <a:r>
              <a:rPr lang="en-US" dirty="0"/>
              <a:t> The </a:t>
            </a:r>
            <a:r>
              <a:rPr lang="en-US" dirty="0" smtClean="0"/>
              <a:t>first: found </a:t>
            </a:r>
            <a:r>
              <a:rPr lang="en-US" dirty="0"/>
              <a:t>at the top of the page,</a:t>
            </a:r>
            <a:r>
              <a:rPr lang="en-US" dirty="0" smtClean="0"/>
              <a:t> selects </a:t>
            </a:r>
            <a:r>
              <a:rPr lang="en-US" dirty="0">
                <a:solidFill>
                  <a:schemeClr val="bg1"/>
                </a:solidFill>
              </a:rPr>
              <a:t>a single organism/</a:t>
            </a:r>
            <a:r>
              <a:rPr lang="en-US" dirty="0" smtClean="0">
                <a:solidFill>
                  <a:schemeClr val="bg1"/>
                </a:solidFill>
              </a:rPr>
              <a:t>database</a:t>
            </a:r>
            <a:endParaRPr lang="en-US" dirty="0" smtClean="0"/>
          </a:p>
          <a:p>
            <a:pPr marL="0" indent="0"/>
            <a:endParaRPr lang="en-US" dirty="0"/>
          </a:p>
          <a:p>
            <a:pPr marL="0" indent="0"/>
            <a:r>
              <a:rPr lang="en-US" dirty="0"/>
              <a:t>The </a:t>
            </a:r>
            <a:r>
              <a:rPr lang="en-US" dirty="0" smtClean="0"/>
              <a:t>second: </a:t>
            </a:r>
            <a:r>
              <a:rPr lang="en-US" dirty="0" smtClean="0">
                <a:solidFill>
                  <a:schemeClr val="bg1"/>
                </a:solidFill>
              </a:rPr>
              <a:t>a multi</a:t>
            </a:r>
            <a:r>
              <a:rPr lang="en-US" dirty="0">
                <a:solidFill>
                  <a:schemeClr val="bg1"/>
                </a:solidFill>
              </a:rPr>
              <a:t>-organism selector</a:t>
            </a:r>
            <a:r>
              <a:rPr lang="en-US" dirty="0"/>
              <a:t>, used for comparative </a:t>
            </a:r>
            <a:r>
              <a:rPr lang="en-US" dirty="0" smtClean="0"/>
              <a:t>analyses</a:t>
            </a:r>
          </a:p>
          <a:p>
            <a:pPr marL="461962" lvl="1" indent="0"/>
            <a:r>
              <a:rPr lang="en-US" b="1" dirty="0" smtClean="0">
                <a:solidFill>
                  <a:srgbClr val="FFCC66"/>
                </a:solidFill>
              </a:rPr>
              <a:t> Tools </a:t>
            </a:r>
            <a:r>
              <a:rPr lang="en-US" b="1" dirty="0">
                <a:solidFill>
                  <a:srgbClr val="FFCC66"/>
                </a:solidFill>
              </a:rPr>
              <a:t>→ Comparative analysis</a:t>
            </a:r>
            <a:r>
              <a:rPr lang="en-US" b="1" dirty="0" smtClean="0">
                <a:solidFill>
                  <a:srgbClr val="FFCC66"/>
                </a:solidFill>
              </a:rPr>
              <a:t> ; Choose Organisms button</a:t>
            </a:r>
          </a:p>
          <a:p>
            <a:pPr marL="461962" lvl="1" indent="0"/>
            <a:r>
              <a:rPr lang="en-US" b="1" dirty="0" smtClean="0">
                <a:solidFill>
                  <a:srgbClr val="FFCC66"/>
                </a:solidFill>
              </a:rPr>
              <a:t> On gene page:  Genes → Select organisms/databases for comparisons</a:t>
            </a:r>
            <a:endParaRPr lang="en-US" b="1" dirty="0">
              <a:solidFill>
                <a:srgbClr val="FFCC66"/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8153400" cy="1143000"/>
          </a:xfrm>
        </p:spPr>
        <p:txBody>
          <a:bodyPr/>
          <a:lstStyle/>
          <a:p>
            <a:r>
              <a:rPr lang="en-US" dirty="0"/>
              <a:t>Save Organism Groups with Web Accounts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3429000" cy="4800600"/>
          </a:xfrm>
          <a:noFill/>
        </p:spPr>
        <p:txBody>
          <a:bodyPr/>
          <a:lstStyle/>
          <a:p>
            <a:r>
              <a:rPr lang="en-US" sz="1600" dirty="0"/>
              <a:t>Note</a:t>
            </a:r>
            <a:r>
              <a:rPr lang="en-US" sz="1600" dirty="0" smtClean="0"/>
              <a:t> </a:t>
            </a:r>
            <a:r>
              <a:rPr lang="en-US" sz="1600" dirty="0" smtClean="0">
                <a:solidFill>
                  <a:schemeClr val="bg1"/>
                </a:solidFill>
              </a:rPr>
              <a:t>My </a:t>
            </a:r>
            <a:r>
              <a:rPr lang="en-US" sz="1600" dirty="0">
                <a:solidFill>
                  <a:schemeClr val="bg1"/>
                </a:solidFill>
              </a:rPr>
              <a:t>Lists</a:t>
            </a:r>
            <a:r>
              <a:rPr lang="en-US" sz="1600" dirty="0"/>
              <a:t> tab on the multi-organism selector for comparative </a:t>
            </a:r>
            <a:r>
              <a:rPr lang="en-US" sz="1600" dirty="0" smtClean="0"/>
              <a:t>analyses</a:t>
            </a:r>
          </a:p>
          <a:p>
            <a:endParaRPr lang="en-US" sz="1600" dirty="0" smtClean="0"/>
          </a:p>
          <a:p>
            <a:r>
              <a:rPr lang="en-US" sz="1600" dirty="0" smtClean="0"/>
              <a:t>Y</a:t>
            </a:r>
            <a:r>
              <a:rPr lang="en-US" sz="1600" dirty="0" smtClean="0"/>
              <a:t>ou </a:t>
            </a:r>
            <a:r>
              <a:rPr lang="en-US" sz="1600" dirty="0"/>
              <a:t>can</a:t>
            </a:r>
            <a:r>
              <a:rPr lang="en-US" sz="1600" dirty="0" smtClean="0"/>
              <a:t> save </a:t>
            </a:r>
            <a:r>
              <a:rPr lang="en-US" sz="1600" dirty="0"/>
              <a:t>groups of organisms for re-</a:t>
            </a:r>
            <a:r>
              <a:rPr lang="en-US" sz="1600" dirty="0" smtClean="0"/>
              <a:t>use </a:t>
            </a:r>
            <a:r>
              <a:rPr lang="en-US" sz="1600" dirty="0"/>
              <a:t>at a later </a:t>
            </a:r>
            <a:r>
              <a:rPr lang="en-US" sz="1600" dirty="0" smtClean="0"/>
              <a:t>time</a:t>
            </a:r>
            <a:endParaRPr lang="en-US" sz="1600" dirty="0"/>
          </a:p>
        </p:txBody>
      </p:sp>
      <p:pic>
        <p:nvPicPr>
          <p:cNvPr id="1024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blackWhite">
          <a:xfrm>
            <a:off x="4038600" y="1676400"/>
            <a:ext cx="4745038" cy="3514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Show how to use </a:t>
            </a:r>
            <a:r>
              <a:rPr lang="en-US" dirty="0" err="1" smtClean="0"/>
              <a:t>multiorganism</a:t>
            </a:r>
            <a:r>
              <a:rPr lang="en-US" dirty="0" smtClean="0"/>
              <a:t> selector</a:t>
            </a:r>
          </a:p>
          <a:p>
            <a:endParaRPr lang="en-US" dirty="0" smtClean="0"/>
          </a:p>
          <a:p>
            <a:r>
              <a:rPr lang="en-US" dirty="0" smtClean="0"/>
              <a:t>Select by name, taxonomy, from lists</a:t>
            </a:r>
          </a:p>
          <a:p>
            <a:endParaRPr lang="en-US" dirty="0"/>
          </a:p>
        </p:txBody>
      </p:sp>
    </p:spTree>
  </p:cSld>
  <p:clrMapOvr>
    <a:masterClrMapping/>
  </p:clrMapOvr>
  <p:transition spd="med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Compare Objects Across</a:t>
            </a:r>
            <a:br>
              <a:rPr lang="en-US" dirty="0" smtClean="0"/>
            </a:br>
            <a:r>
              <a:rPr lang="en-US" dirty="0" smtClean="0"/>
              <a:t>Databases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Web mode</a:t>
            </a:r>
          </a:p>
          <a:p>
            <a:pPr lvl="1"/>
            <a:r>
              <a:rPr lang="en-US" dirty="0" smtClean="0"/>
              <a:t>Find object in one other database</a:t>
            </a:r>
          </a:p>
          <a:p>
            <a:pPr lvl="2"/>
            <a:r>
              <a:rPr lang="en-US" dirty="0" smtClean="0"/>
              <a:t>Gene -&gt; Show this gene in another database</a:t>
            </a:r>
          </a:p>
          <a:p>
            <a:pPr lvl="2"/>
            <a:r>
              <a:rPr lang="en-US" dirty="0" smtClean="0"/>
              <a:t>[Type] -&gt; Show this [type] in another database</a:t>
            </a:r>
          </a:p>
          <a:p>
            <a:pPr lvl="1"/>
            <a:r>
              <a:rPr lang="en-US" dirty="0" smtClean="0"/>
              <a:t>Find object in multiple other databases</a:t>
            </a:r>
          </a:p>
          <a:p>
            <a:pPr lvl="2"/>
            <a:r>
              <a:rPr lang="en-US" dirty="0" smtClean="0"/>
              <a:t>[Type] -&gt; Select organisms/databases for comparison operations</a:t>
            </a:r>
          </a:p>
          <a:p>
            <a:pPr lvl="2"/>
            <a:r>
              <a:rPr lang="en-US" dirty="0" smtClean="0"/>
              <a:t>[Type] -&gt; Show this [type] in multiple databases</a:t>
            </a:r>
          </a:p>
          <a:p>
            <a:r>
              <a:rPr lang="en-US" dirty="0" smtClean="0"/>
              <a:t>Desktop mode</a:t>
            </a:r>
          </a:p>
          <a:p>
            <a:pPr lvl="1"/>
            <a:r>
              <a:rPr lang="en-US" dirty="0" smtClean="0"/>
              <a:t>Right-click  Show -&gt; Frame in other DB</a:t>
            </a:r>
          </a:p>
          <a:p>
            <a:endParaRPr lang="en-US" dirty="0" smtClean="0"/>
          </a:p>
          <a:p>
            <a:r>
              <a:rPr lang="en-US" dirty="0" smtClean="0"/>
              <a:t>What does it mean for two objects to be the same?</a:t>
            </a:r>
          </a:p>
          <a:p>
            <a:pPr lvl="1"/>
            <a:r>
              <a:rPr lang="en-US" dirty="0" smtClean="0"/>
              <a:t>Genes: same name or ortholog</a:t>
            </a:r>
          </a:p>
          <a:p>
            <a:pPr lvl="1"/>
            <a:r>
              <a:rPr lang="en-US" dirty="0" smtClean="0"/>
              <a:t>Proteins: same name</a:t>
            </a:r>
          </a:p>
          <a:p>
            <a:pPr lvl="1"/>
            <a:r>
              <a:rPr lang="en-US" dirty="0" smtClean="0"/>
              <a:t>Reactions, Pathways, Compounds: same object ID</a:t>
            </a:r>
          </a:p>
          <a:p>
            <a:endParaRPr lang="en-US" dirty="0"/>
          </a:p>
        </p:txBody>
      </p:sp>
    </p:spTree>
  </p:cSld>
  <p:clrMapOvr>
    <a:masterClrMapping/>
  </p:clrMapOvr>
  <p:transition spd="med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7696200" cy="1143000"/>
          </a:xfrm>
        </p:spPr>
        <p:txBody>
          <a:bodyPr/>
          <a:lstStyle/>
          <a:p>
            <a:pPr algn="ctr"/>
            <a:r>
              <a:rPr lang="en-US" dirty="0" smtClean="0"/>
              <a:t>Pathway Comparison</a:t>
            </a:r>
            <a:endParaRPr lang="en-US" dirty="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914400"/>
            <a:ext cx="7696200" cy="5715000"/>
          </a:xfrm>
        </p:spPr>
        <p:txBody>
          <a:bodyPr/>
          <a:lstStyle/>
          <a:p>
            <a:r>
              <a:rPr lang="en-US" sz="2000" dirty="0" smtClean="0"/>
              <a:t>Use Species Comparison button on pathway pages</a:t>
            </a:r>
          </a:p>
          <a:p>
            <a:endParaRPr lang="en-US" sz="2000" dirty="0" smtClean="0"/>
          </a:p>
          <a:p>
            <a:r>
              <a:rPr lang="en-US" sz="2000" dirty="0" smtClean="0"/>
              <a:t>Is </a:t>
            </a:r>
            <a:r>
              <a:rPr lang="en-US" sz="2000" dirty="0"/>
              <a:t>the pathway</a:t>
            </a:r>
            <a:r>
              <a:rPr lang="en-US" sz="2000" dirty="0" smtClean="0"/>
              <a:t> inferred to be present?</a:t>
            </a:r>
          </a:p>
          <a:p>
            <a:r>
              <a:rPr lang="en-US" sz="2000" dirty="0" smtClean="0"/>
              <a:t>Evidence </a:t>
            </a:r>
            <a:r>
              <a:rPr lang="en-US" sz="2000" dirty="0"/>
              <a:t>glyph</a:t>
            </a:r>
          </a:p>
          <a:p>
            <a:pPr lvl="1"/>
            <a:r>
              <a:rPr lang="en-US" sz="2000" dirty="0"/>
              <a:t>Green – reaction has an associated enzyme in this organism</a:t>
            </a:r>
          </a:p>
          <a:p>
            <a:pPr lvl="1"/>
            <a:r>
              <a:rPr lang="en-US" sz="2000" dirty="0"/>
              <a:t>Blue – the Hole Filler has predicted an enzyme for this reaction</a:t>
            </a:r>
          </a:p>
          <a:p>
            <a:pPr lvl="1"/>
            <a:r>
              <a:rPr lang="en-US" sz="2000" dirty="0"/>
              <a:t>Black – no enzyme, sorry</a:t>
            </a:r>
          </a:p>
          <a:p>
            <a:pPr lvl="1"/>
            <a:r>
              <a:rPr lang="en-US" sz="2000" dirty="0"/>
              <a:t>Orange – within this PGDB, this reaction is only assigned to this one pathway</a:t>
            </a:r>
          </a:p>
          <a:p>
            <a:pPr lvl="1"/>
            <a:r>
              <a:rPr lang="en-US" sz="2000" dirty="0"/>
              <a:t>Magenta – spontaneous reaction, or the mysterious “other”</a:t>
            </a:r>
          </a:p>
          <a:p>
            <a:endParaRPr lang="en-US" sz="2000" dirty="0"/>
          </a:p>
          <a:p>
            <a:r>
              <a:rPr lang="en-US" sz="2000" dirty="0"/>
              <a:t>Enzymes and associated genes list</a:t>
            </a:r>
          </a:p>
          <a:p>
            <a:pPr lvl="1"/>
            <a:r>
              <a:rPr lang="en-US" sz="2000" dirty="0"/>
              <a:t>Grouped by reaction</a:t>
            </a:r>
          </a:p>
          <a:p>
            <a:endParaRPr lang="en-US" sz="2000" dirty="0"/>
          </a:p>
          <a:p>
            <a:r>
              <a:rPr lang="en-US" sz="2000" dirty="0" err="1"/>
              <a:t>Operons</a:t>
            </a:r>
            <a:endParaRPr lang="en-US" sz="2000" dirty="0"/>
          </a:p>
          <a:p>
            <a:pPr lvl="1"/>
            <a:r>
              <a:rPr lang="en-US" sz="2000" dirty="0"/>
              <a:t>Shows pathway genes in their </a:t>
            </a:r>
            <a:r>
              <a:rPr lang="en-US" sz="2000" dirty="0" err="1"/>
              <a:t>TUs</a:t>
            </a:r>
            <a:endParaRPr lang="en-US" sz="2000" dirty="0"/>
          </a:p>
        </p:txBody>
      </p:sp>
    </p:spTree>
  </p:cSld>
  <p:clrMapOvr>
    <a:masterClrMapping/>
  </p:clrMapOvr>
  <p:transition spd="med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Compare Metabolic Maps</a:t>
            </a:r>
            <a:br>
              <a:rPr lang="en-US" dirty="0" smtClean="0"/>
            </a:br>
            <a:r>
              <a:rPr lang="en-US" dirty="0" smtClean="0"/>
              <a:t>Via Cellular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Overviews -&gt; Highlight -&gt; Species Comparison</a:t>
            </a:r>
          </a:p>
          <a:p>
            <a:r>
              <a:rPr lang="en-US" dirty="0" smtClean="0"/>
              <a:t>Desktop mode only</a:t>
            </a:r>
          </a:p>
          <a:p>
            <a:endParaRPr lang="en-US" dirty="0" smtClean="0"/>
          </a:p>
          <a:p>
            <a:r>
              <a:rPr lang="en-US" dirty="0" smtClean="0"/>
              <a:t>A reaction is shared between two PGDBs if,</a:t>
            </a:r>
          </a:p>
          <a:p>
            <a:pPr>
              <a:buNone/>
            </a:pPr>
            <a:r>
              <a:rPr lang="en-US" dirty="0" smtClean="0"/>
              <a:t>for both </a:t>
            </a:r>
            <a:r>
              <a:rPr lang="en-US" dirty="0" smtClean="0"/>
              <a:t>PGDBs: </a:t>
            </a:r>
          </a:p>
          <a:p>
            <a:pPr lvl="1"/>
            <a:r>
              <a:rPr lang="en-US" dirty="0" smtClean="0"/>
              <a:t>The reaction o</a:t>
            </a:r>
            <a:r>
              <a:rPr lang="en-US" dirty="0" smtClean="0"/>
              <a:t>ccurs </a:t>
            </a:r>
            <a:r>
              <a:rPr lang="en-US" dirty="0" smtClean="0"/>
              <a:t>spontaneously, or</a:t>
            </a:r>
          </a:p>
          <a:p>
            <a:pPr lvl="1"/>
            <a:r>
              <a:rPr lang="en-US" dirty="0" smtClean="0"/>
              <a:t>An enzyme is present that catalyzes the reaction</a:t>
            </a:r>
          </a:p>
          <a:p>
            <a:r>
              <a:rPr lang="en-US" dirty="0" smtClean="0"/>
              <a:t>If the same reaction exists as a pathway hole in two PGDBs, it will not be highlighted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med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7696200" cy="1143000"/>
          </a:xfrm>
        </p:spPr>
        <p:txBody>
          <a:bodyPr/>
          <a:lstStyle/>
          <a:p>
            <a:pPr algn="ctr"/>
            <a:r>
              <a:rPr lang="en-US" dirty="0" smtClean="0"/>
              <a:t>Compare Genome Regions</a:t>
            </a:r>
            <a:endParaRPr lang="en-US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See a gene and its </a:t>
            </a:r>
            <a:r>
              <a:rPr lang="en-US" dirty="0" err="1"/>
              <a:t>orthologs</a:t>
            </a:r>
            <a:r>
              <a:rPr lang="en-US" dirty="0"/>
              <a:t> in their respective contexts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/>
              <a:t>Genes coding for pathway enzymes</a:t>
            </a:r>
          </a:p>
          <a:p>
            <a:pPr lvl="1"/>
            <a:r>
              <a:rPr lang="en-US" dirty="0"/>
              <a:t>And how those genes are </a:t>
            </a:r>
            <a:r>
              <a:rPr lang="en-US" dirty="0" smtClean="0"/>
              <a:t>organized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Gene page:</a:t>
            </a:r>
          </a:p>
          <a:p>
            <a:pPr lvl="1"/>
            <a:r>
              <a:rPr lang="en-US" dirty="0" smtClean="0"/>
              <a:t>Gene </a:t>
            </a:r>
            <a:r>
              <a:rPr lang="en-US" b="0" dirty="0" smtClean="0"/>
              <a:t>→ </a:t>
            </a:r>
            <a:r>
              <a:rPr lang="en-US" dirty="0" smtClean="0"/>
              <a:t>Align in Multi-Genome Browser</a:t>
            </a:r>
          </a:p>
        </p:txBody>
      </p:sp>
    </p:spTree>
  </p:cSld>
  <p:clrMapOvr>
    <a:masterClrMapping/>
  </p:clrMapOvr>
  <p:transition spd="med">
    <p:wipe dir="r"/>
  </p:transition>
</p:sld>
</file>

<file path=ppt/theme/theme1.xml><?xml version="1.0" encoding="utf-8"?>
<a:theme xmlns:a="http://schemas.openxmlformats.org/drawingml/2006/main" name="ecocyc">
  <a:themeElements>
    <a:clrScheme name="">
      <a:dk1>
        <a:srgbClr val="FFFFFF"/>
      </a:dk1>
      <a:lt1>
        <a:srgbClr val="FFFFFF"/>
      </a:lt1>
      <a:dk2>
        <a:srgbClr val="FAFD00"/>
      </a:dk2>
      <a:lt2>
        <a:srgbClr val="919191"/>
      </a:lt2>
      <a:accent1>
        <a:srgbClr val="618FFD"/>
      </a:accent1>
      <a:accent2>
        <a:srgbClr val="CECECE"/>
      </a:accent2>
      <a:accent3>
        <a:srgbClr val="FFFFFF"/>
      </a:accent3>
      <a:accent4>
        <a:srgbClr val="DADADA"/>
      </a:accent4>
      <a:accent5>
        <a:srgbClr val="B7C6FE"/>
      </a:accent5>
      <a:accent6>
        <a:srgbClr val="BABABA"/>
      </a:accent6>
      <a:hlink>
        <a:srgbClr val="FC0128"/>
      </a:hlink>
      <a:folHlink>
        <a:srgbClr val="8CF4EA"/>
      </a:folHlink>
    </a:clrScheme>
    <a:fontScheme name="ecocyc">
      <a:majorFont>
        <a:latin typeface="Stone Serif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charset="0"/>
          </a:defRPr>
        </a:defPPr>
      </a:lstStyle>
    </a:lnDef>
  </a:objectDefaults>
  <a:extraClrSchemeLst>
    <a:extraClrScheme>
      <a:clrScheme name="ecocyc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cyc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cyc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cyc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cyc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cyc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cyc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C:\pkarp\talks\ecocyc\ecocyc.ppt</Template>
  <TotalTime>4064</TotalTime>
  <Words>577</Words>
  <Application>Microsoft Macintosh PowerPoint</Application>
  <PresentationFormat>On-screen Show (4:3)</PresentationFormat>
  <Paragraphs>93</Paragraphs>
  <Slides>11</Slides>
  <Notes>1</Notes>
  <HiddenSlides>1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ecocyc</vt:lpstr>
      <vt:lpstr>Comparative Tools</vt:lpstr>
      <vt:lpstr>Comparative Genomics Tools</vt:lpstr>
      <vt:lpstr>Second Database Selector</vt:lpstr>
      <vt:lpstr>Save Organism Groups with Web Accounts</vt:lpstr>
      <vt:lpstr>Slide 5</vt:lpstr>
      <vt:lpstr>Compare Objects Across Databases</vt:lpstr>
      <vt:lpstr>Pathway Comparison</vt:lpstr>
      <vt:lpstr>Compare Metabolic Maps Via Cellular Overview</vt:lpstr>
      <vt:lpstr>Compare Genome Regions</vt:lpstr>
      <vt:lpstr>Web-based Comparative Analyses</vt:lpstr>
      <vt:lpstr>Comparative Analysis Example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Pathway/Genome Navigator</dc:title>
  <dc:creator>pangea</dc:creator>
  <cp:lastModifiedBy>Peter Karp</cp:lastModifiedBy>
  <cp:revision>236</cp:revision>
  <cp:lastPrinted>2001-01-25T16:57:20Z</cp:lastPrinted>
  <dcterms:created xsi:type="dcterms:W3CDTF">2012-06-16T16:43:55Z</dcterms:created>
  <dcterms:modified xsi:type="dcterms:W3CDTF">2012-06-16T16:49:07Z</dcterms:modified>
</cp:coreProperties>
</file>