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9" r:id="rId2"/>
    <p:sldId id="299" r:id="rId3"/>
    <p:sldId id="347" r:id="rId4"/>
    <p:sldId id="290" r:id="rId5"/>
    <p:sldId id="291" r:id="rId6"/>
    <p:sldId id="292" r:id="rId7"/>
    <p:sldId id="304" r:id="rId8"/>
    <p:sldId id="293" r:id="rId9"/>
    <p:sldId id="303" r:id="rId10"/>
    <p:sldId id="294" r:id="rId11"/>
    <p:sldId id="300" r:id="rId12"/>
    <p:sldId id="348" r:id="rId13"/>
    <p:sldId id="301" r:id="rId14"/>
    <p:sldId id="302" r:id="rId15"/>
    <p:sldId id="573" r:id="rId16"/>
    <p:sldId id="313" r:id="rId17"/>
    <p:sldId id="322" r:id="rId18"/>
    <p:sldId id="318" r:id="rId19"/>
    <p:sldId id="310" r:id="rId20"/>
    <p:sldId id="295" r:id="rId21"/>
    <p:sldId id="569" r:id="rId22"/>
    <p:sldId id="317" r:id="rId23"/>
    <p:sldId id="296" r:id="rId24"/>
    <p:sldId id="298" r:id="rId25"/>
    <p:sldId id="297" r:id="rId26"/>
    <p:sldId id="311" r:id="rId27"/>
    <p:sldId id="312" r:id="rId28"/>
    <p:sldId id="316" r:id="rId29"/>
    <p:sldId id="315" r:id="rId30"/>
    <p:sldId id="308" r:id="rId31"/>
    <p:sldId id="570" r:id="rId32"/>
    <p:sldId id="571" r:id="rId33"/>
    <p:sldId id="559" r:id="rId34"/>
    <p:sldId id="560" r:id="rId35"/>
    <p:sldId id="280" r:id="rId36"/>
    <p:sldId id="561" r:id="rId37"/>
    <p:sldId id="562" r:id="rId38"/>
    <p:sldId id="288" r:id="rId39"/>
    <p:sldId id="285" r:id="rId40"/>
    <p:sldId id="563" r:id="rId41"/>
    <p:sldId id="564" r:id="rId42"/>
    <p:sldId id="565" r:id="rId43"/>
    <p:sldId id="566" r:id="rId44"/>
    <p:sldId id="567" r:id="rId45"/>
    <p:sldId id="568" r:id="rId46"/>
    <p:sldId id="289" r:id="rId47"/>
    <p:sldId id="281" r:id="rId48"/>
    <p:sldId id="282" r:id="rId49"/>
    <p:sldId id="284" r:id="rId50"/>
    <p:sldId id="283" r:id="rId51"/>
    <p:sldId id="278" r:id="rId52"/>
    <p:sldId id="279" r:id="rId53"/>
    <p:sldId id="287" r:id="rId54"/>
    <p:sldId id="286" r:id="rId55"/>
    <p:sldId id="572" r:id="rId56"/>
    <p:sldId id="558" r:id="rId57"/>
    <p:sldId id="321" r:id="rId58"/>
    <p:sldId id="306" r:id="rId59"/>
    <p:sldId id="331" r:id="rId60"/>
    <p:sldId id="333" r:id="rId61"/>
    <p:sldId id="574" r:id="rId62"/>
  </p:sldIdLst>
  <p:sldSz cx="9144000" cy="5143500" type="screen16x9"/>
  <p:notesSz cx="7315200" cy="9601200"/>
  <p:custDataLst>
    <p:tags r:id="rId6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 userDrawn="1">
          <p15:clr>
            <a:srgbClr val="A4A3A4"/>
          </p15:clr>
        </p15:guide>
        <p15:guide id="2" pos="2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26428" initials="LP" lastIdx="17" clrIdx="0"/>
  <p:cmAuthor id="1" name="Peter Karp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86F9"/>
    <a:srgbClr val="9AD8FF"/>
    <a:srgbClr val="91A09D"/>
    <a:srgbClr val="76908C"/>
    <a:srgbClr val="000000"/>
    <a:srgbClr val="4E4E4E"/>
    <a:srgbClr val="0A4191"/>
    <a:srgbClr val="184A91"/>
    <a:srgbClr val="1B509D"/>
    <a:srgbClr val="32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8" autoAdjust="0"/>
    <p:restoredTop sz="97840" autoAdjust="0"/>
  </p:normalViewPr>
  <p:slideViewPr>
    <p:cSldViewPr snapToGrid="0" showGuides="1">
      <p:cViewPr varScale="1">
        <p:scale>
          <a:sx n="141" d="100"/>
          <a:sy n="141" d="100"/>
        </p:scale>
        <p:origin x="200" y="232"/>
      </p:cViewPr>
      <p:guideLst>
        <p:guide orient="horz" pos="905"/>
        <p:guide pos="277"/>
      </p:guideLst>
    </p:cSldViewPr>
  </p:slideViewPr>
  <p:outlineViewPr>
    <p:cViewPr>
      <p:scale>
        <a:sx n="33" d="100"/>
        <a:sy n="33" d="100"/>
      </p:scale>
      <p:origin x="0" y="16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48"/>
    </p:cViewPr>
  </p:sorterViewPr>
  <p:notesViewPr>
    <p:cSldViewPr snapToGrid="0" snapToObjects="1">
      <p:cViewPr varScale="1">
        <p:scale>
          <a:sx n="82" d="100"/>
          <a:sy n="82" d="100"/>
        </p:scale>
        <p:origin x="-2936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D716-24D4-5E4E-A8C1-F953489EDBB1}" type="datetimeFigureOut">
              <a:rPr lang="en-US" smtClean="0"/>
              <a:pPr/>
              <a:t>9/28/21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5B831-52CE-EF42-8EE7-75F6221E4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EDD8B026-26FF-7545-AB19-912D0D0B60BD}" type="datetimeFigureOut">
              <a:rPr lang="en-US"/>
              <a:pPr/>
              <a:t>9/28/21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0FE6934C-9CFB-7B48-A6D0-7C600C119A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7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5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32129-8AF3-E34D-8F01-7E26C6CA24CD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2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39179-5440-8A43-989F-BBBEA26CA850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2FA20-2803-BE4D-B15A-2AA68BC4D3F5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80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84754-0899-5A41-8B46-4D67A6042BF9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12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72ED1-6A89-DA44-84C8-0CCA5150AFD5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82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6AB21-9112-1747-AC86-0A27C23E3ED7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85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0AA2D-90FE-6244-B13A-4C8D39F4BCEC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46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FEEEA-E16C-9D41-8CF6-4F8BBB4EB8F3}" type="slidenum">
              <a:rPr lang="en-US">
                <a:latin typeface="Times New Roman" charset="0"/>
              </a:rPr>
              <a:pPr/>
              <a:t>25</a:t>
            </a:fld>
            <a:endParaRPr lang="en-US">
              <a:latin typeface="Times New Roman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947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AA3689-B236-3C4A-A0C7-E5942E817052}" type="slidenum">
              <a:rPr lang="en-US"/>
              <a:pPr/>
              <a:t>30</a:t>
            </a:fld>
            <a:endParaRPr lang="en-US"/>
          </a:p>
        </p:txBody>
      </p:sp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5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5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6F9CF-3F61-994E-81B6-E19ABEA4E8D5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32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point on a vertical line is a reading for one gene.</a:t>
            </a:r>
          </a:p>
          <a:p>
            <a:r>
              <a:rPr lang="en-US" dirty="0"/>
              <a:t>Set of metabolites on one vertical line are all genes </a:t>
            </a:r>
            <a:r>
              <a:rPr lang="en-US" baseline="0" dirty="0"/>
              <a:t>in that subsystem for which data is available</a:t>
            </a:r>
            <a:r>
              <a:rPr lang="en-US" dirty="0"/>
              <a:t>.</a:t>
            </a:r>
          </a:p>
          <a:p>
            <a:r>
              <a:rPr lang="en-US" dirty="0"/>
              <a:t>Large point is the average.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28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Four</a:t>
            </a:r>
            <a:r>
              <a:rPr lang="en-US" baseline="0" dirty="0"/>
              <a:t> panels are metabolic, five panels are non-metabolic.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2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190B1-6630-1344-A423-DB4367035A1C}" type="slidenum">
              <a:rPr lang="en-US"/>
              <a:pPr/>
              <a:t>3</a:t>
            </a:fld>
            <a:endParaRPr lang="en-US"/>
          </a:p>
        </p:txBody>
      </p:sp>
      <p:sp>
        <p:nvSpPr>
          <p:cNvPr id="170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2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4C80E-CB5F-7E4A-B565-E9EED4F18A03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68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052F3-FA6D-E846-B5A5-C7DF59920357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42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F18A8-FD6D-1641-8842-FC9CD4302A54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39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EEB6-D640-4349-92AF-633A3A806BDC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51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3EEB6-D640-4349-92AF-633A3A806BDC}" type="slidenum">
              <a:rPr lang="en-US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94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4765D-A6D2-6849-8F2F-B096B323FFC1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0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293086"/>
            <a:ext cx="4397070" cy="113562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1827417"/>
            <a:ext cx="8229600" cy="85725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309562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9" y="1"/>
            <a:ext cx="3109911" cy="309562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4387850" cy="307181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82875"/>
            <a:ext cx="2482102" cy="502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311149"/>
            <a:ext cx="3513666" cy="115922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12594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154532"/>
            <a:ext cx="7772400" cy="538076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rgbClr val="1E56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200151"/>
            <a:ext cx="4038600" cy="3394472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35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050">
                <a:solidFill>
                  <a:srgbClr val="000000"/>
                </a:solidFill>
              </a:defRPr>
            </a:lvl4pPr>
            <a:lvl5pPr>
              <a:defRPr sz="105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200151"/>
            <a:ext cx="4038600" cy="3394472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35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050">
                <a:solidFill>
                  <a:srgbClr val="000000"/>
                </a:solidFill>
              </a:defRPr>
            </a:lvl4pPr>
            <a:lvl5pPr>
              <a:defRPr sz="105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71673"/>
            <a:ext cx="8229600" cy="857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6353"/>
            <a:ext cx="7924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143000"/>
            <a:ext cx="3810000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3810000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6111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v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620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1085850"/>
            <a:ext cx="64008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3028950"/>
            <a:ext cx="6400800" cy="285750"/>
          </a:xfrm>
        </p:spPr>
        <p:txBody>
          <a:bodyPr/>
          <a:lstStyle>
            <a:lvl1pPr marL="0" indent="0" algn="ctr">
              <a:buFont typeface="Wingdings" pitchFamily="-10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07195389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077517"/>
            <a:ext cx="8229600" cy="351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4" y="4914901"/>
            <a:ext cx="795337" cy="2286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4910847"/>
            <a:ext cx="2143990" cy="26760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2014 SRI International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1" r:id="rId7"/>
    <p:sldLayoutId id="2147483677" r:id="rId8"/>
    <p:sldLayoutId id="2147483678" r:id="rId9"/>
  </p:sldLayoutIdLst>
  <p:txStyles>
    <p:titleStyle>
      <a:lvl1pPr algn="l" defTabSz="342900" rtl="0" fontAlgn="base">
        <a:lnSpc>
          <a:spcPct val="80000"/>
        </a:lnSpc>
        <a:spcBef>
          <a:spcPct val="0"/>
        </a:spcBef>
        <a:spcAft>
          <a:spcPct val="0"/>
        </a:spcAft>
        <a:defRPr sz="27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2pPr>
      <a:lvl3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3pPr>
      <a:lvl4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4pPr>
      <a:lvl5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9pPr>
    </p:titleStyle>
    <p:bodyStyle>
      <a:lvl1pPr marL="172641" indent="-172641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345281" indent="-172641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5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470297" indent="-125016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35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598885" indent="-128588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2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728663" indent="-129779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05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iocyc.org/metabolite-translation-service.shtml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699396" y="1804738"/>
            <a:ext cx="7745203" cy="978671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/>
              <a:t>Tutorial: Overviews and Omics Viewers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46863" y="2558432"/>
            <a:ext cx="7650271" cy="163816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defTabSz="342900" fontAlgn="auto">
              <a:lnSpc>
                <a:spcPts val="1800"/>
              </a:lnSpc>
              <a:spcAft>
                <a:spcPts val="0"/>
              </a:spcAft>
              <a:defRPr/>
            </a:pPr>
            <a:endParaRPr lang="en-US" sz="2100" dirty="0">
              <a:latin typeface="+mj-lt"/>
              <a:ea typeface="+mj-ea"/>
              <a:cs typeface="+mj-cs"/>
            </a:endParaRPr>
          </a:p>
          <a:p>
            <a:pPr defTabSz="342900" fontAlgn="auto">
              <a:lnSpc>
                <a:spcPts val="1800"/>
              </a:lnSpc>
              <a:spcAft>
                <a:spcPts val="0"/>
              </a:spcAft>
              <a:defRPr/>
            </a:pPr>
            <a:endParaRPr lang="en-US" sz="2100" dirty="0">
              <a:latin typeface="+mj-lt"/>
              <a:ea typeface="+mj-ea"/>
              <a:cs typeface="+mj-cs"/>
            </a:endParaRPr>
          </a:p>
          <a:p>
            <a:pPr defTabSz="342900" fontAlgn="auto">
              <a:lnSpc>
                <a:spcPts val="1800"/>
              </a:lnSpc>
              <a:spcAft>
                <a:spcPts val="0"/>
              </a:spcAft>
              <a:defRPr/>
            </a:pPr>
            <a:endParaRPr lang="en-US" sz="2100" dirty="0">
              <a:latin typeface="+mj-lt"/>
              <a:ea typeface="+mj-ea"/>
              <a:cs typeface="+mj-cs"/>
            </a:endParaRPr>
          </a:p>
          <a:p>
            <a:pPr>
              <a:lnSpc>
                <a:spcPts val="1800"/>
              </a:lnSpc>
            </a:pPr>
            <a:endParaRPr lang="en-US" sz="2100" dirty="0"/>
          </a:p>
          <a:p>
            <a:pPr>
              <a:lnSpc>
                <a:spcPts val="1800"/>
              </a:lnSpc>
            </a:pPr>
            <a:endParaRPr lang="en-US" sz="2100" dirty="0"/>
          </a:p>
          <a:p>
            <a:pPr marL="172641" indent="-172641">
              <a:spcBef>
                <a:spcPct val="20000"/>
              </a:spcBef>
              <a:buClr>
                <a:schemeClr val="accent1"/>
              </a:buClr>
              <a:defRPr/>
            </a:pPr>
            <a:endParaRPr lang="en-US" sz="2100" dirty="0"/>
          </a:p>
          <a:p>
            <a:pPr marL="172641" indent="-172641">
              <a:spcBef>
                <a:spcPct val="20000"/>
              </a:spcBef>
              <a:buClr>
                <a:schemeClr val="accent1"/>
              </a:buClr>
              <a:defRPr/>
            </a:pPr>
            <a:endParaRPr lang="en-US" sz="82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342900" fontAlgn="auto">
              <a:spcAft>
                <a:spcPts val="0"/>
              </a:spcAft>
              <a:defRPr/>
            </a:pPr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to Compare Organisms Desktop Mode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Look at shared or nonshared reactions</a:t>
            </a:r>
          </a:p>
          <a:p>
            <a:r>
              <a:rPr lang="en-US"/>
              <a:t>Example – </a:t>
            </a:r>
            <a:r>
              <a:rPr lang="en-US" i="1"/>
              <a:t>E. coli</a:t>
            </a:r>
            <a:r>
              <a:rPr lang="en-US"/>
              <a:t> reactions shared with humans</a:t>
            </a:r>
          </a:p>
          <a:p>
            <a:r>
              <a:rPr lang="en-US"/>
              <a:t>Example – switch to a second organism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Reactions not shared with (human and coli)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Set from Any to All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One way to think about drug targeting, e.g.</a:t>
            </a:r>
          </a:p>
          <a:p>
            <a:r>
              <a:rPr lang="en-US"/>
              <a:t>Quick note – cross-species comparison from pathways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Go to this from individual pathway pages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Compares presence of pathway in question, and reactions of that pathway</a:t>
            </a:r>
          </a:p>
        </p:txBody>
      </p:sp>
    </p:spTree>
    <p:extLst>
      <p:ext uri="{BB962C8B-B14F-4D97-AF65-F5344CB8AC3E}">
        <p14:creationId xmlns:p14="http://schemas.microsoft.com/office/powerpoint/2010/main" val="237826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Overview Diagram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Shows genes schematically, not to scale (unlike Genome Browser)</a:t>
            </a:r>
          </a:p>
          <a:p>
            <a:r>
              <a:rPr lang="en-US" dirty="0"/>
              <a:t>Shows transcription units and direction of transcription</a:t>
            </a:r>
          </a:p>
          <a:p>
            <a:r>
              <a:rPr lang="en-US" dirty="0"/>
              <a:t>Shows protein versus RNA coding status</a:t>
            </a:r>
          </a:p>
          <a:p>
            <a:r>
              <a:rPr lang="en-US" dirty="0"/>
              <a:t>Mouse over for gene name, product, pathway participation, and intergenic spacing</a:t>
            </a:r>
          </a:p>
          <a:p>
            <a:r>
              <a:rPr lang="en-US" dirty="0"/>
              <a:t>Supports substring search</a:t>
            </a:r>
          </a:p>
          <a:p>
            <a:r>
              <a:rPr lang="en-US" dirty="0"/>
              <a:t>To enter (desktop mode):</a:t>
            </a:r>
          </a:p>
          <a:p>
            <a:pPr lvl="1"/>
            <a:r>
              <a:rPr lang="en-US" dirty="0"/>
              <a:t>Overviews &gt; Show Genome Overview</a:t>
            </a:r>
          </a:p>
          <a:p>
            <a:pPr lvl="1"/>
            <a:r>
              <a:rPr lang="en-US" dirty="0"/>
              <a:t>Genome Browser: Click level 4 (Genome)</a:t>
            </a:r>
          </a:p>
          <a:p>
            <a:r>
              <a:rPr lang="en-US" dirty="0"/>
              <a:t>To enter (web mode):</a:t>
            </a:r>
          </a:p>
          <a:p>
            <a:pPr lvl="1"/>
            <a:r>
              <a:rPr lang="en-US" dirty="0"/>
              <a:t>Genome &gt; Genome Overview</a:t>
            </a:r>
          </a:p>
          <a:p>
            <a:pPr lvl="1"/>
            <a:r>
              <a:rPr lang="en-US" dirty="0"/>
              <a:t>Genome Browser: Click level 4 (Genome)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29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0014-2E81-8347-B21E-7B2E2EAB1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Overview Diagram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1ECC15-493E-B645-AF8C-B75FFB99D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235" y="905347"/>
            <a:ext cx="7916953" cy="38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27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Overview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Displays regulatory network for an organism</a:t>
            </a:r>
          </a:p>
          <a:p>
            <a:endParaRPr lang="en-US" dirty="0"/>
          </a:p>
          <a:p>
            <a:r>
              <a:rPr lang="en-US" dirty="0"/>
              <a:t>Regulatory relationships must curated or loaded from an external database</a:t>
            </a:r>
          </a:p>
          <a:p>
            <a:endParaRPr lang="en-US" dirty="0"/>
          </a:p>
          <a:p>
            <a:r>
              <a:rPr lang="en-US" dirty="0"/>
              <a:t>Rings show regulatory status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Inner – global regulators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Middle – other regulators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Outer – genes that are regulated only</a:t>
            </a:r>
          </a:p>
          <a:p>
            <a:pPr lvl="1"/>
            <a:endParaRPr lang="en-US" dirty="0">
              <a:latin typeface="Arial Narrow" charset="0"/>
              <a:ea typeface="ＭＳ Ｐゴシック" charset="-128"/>
            </a:endParaRPr>
          </a:p>
          <a:p>
            <a:r>
              <a:rPr lang="en-US" dirty="0">
                <a:latin typeface="Arial Narrow" charset="0"/>
              </a:rPr>
              <a:t>Desktop:  Overviews &gt; Show Regulatory Overview</a:t>
            </a:r>
          </a:p>
          <a:p>
            <a:r>
              <a:rPr lang="en-US" dirty="0">
                <a:latin typeface="Arial Narrow" charset="0"/>
                <a:ea typeface="ＭＳ Ｐゴシック" charset="-128"/>
              </a:rPr>
              <a:t>Web:         Genome &gt; Regulatory Overview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3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Regulatory Relationships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a gene and right-click on it to see highlighting options</a:t>
            </a:r>
          </a:p>
          <a:p>
            <a:endParaRPr lang="en-US" dirty="0"/>
          </a:p>
          <a:p>
            <a:r>
              <a:rPr lang="en-US" dirty="0"/>
              <a:t>Can show direct and indirect regulators and </a:t>
            </a:r>
            <a:r>
              <a:rPr lang="en-US" dirty="0" err="1"/>
              <a:t>regulatees</a:t>
            </a:r>
            <a:endParaRPr lang="en-US" dirty="0"/>
          </a:p>
          <a:p>
            <a:endParaRPr lang="en-US" dirty="0"/>
          </a:p>
          <a:p>
            <a:r>
              <a:rPr lang="en-US" dirty="0"/>
              <a:t>Display options available in the menu</a:t>
            </a:r>
          </a:p>
          <a:p>
            <a:pPr lvl="1"/>
            <a:r>
              <a:rPr lang="en-US" dirty="0"/>
              <a:t>Change layout</a:t>
            </a:r>
          </a:p>
          <a:p>
            <a:pPr lvl="1"/>
            <a:r>
              <a:rPr lang="en-US" dirty="0"/>
              <a:t>Display highlighted genes only</a:t>
            </a:r>
          </a:p>
          <a:p>
            <a:pPr lvl="1"/>
            <a:r>
              <a:rPr lang="en-US" dirty="0"/>
              <a:t>Zoom and pan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89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C055-025D-0741-82AF-C11A92422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3972F4-8D17-2F43-BF42-035325A7B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18" y="334978"/>
            <a:ext cx="8870864" cy="4550681"/>
          </a:xfrm>
        </p:spPr>
      </p:pic>
    </p:spTree>
    <p:extLst>
      <p:ext uri="{BB962C8B-B14F-4D97-AF65-F5344CB8AC3E}">
        <p14:creationId xmlns:p14="http://schemas.microsoft.com/office/powerpoint/2010/main" val="87045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8850" y="1200150"/>
            <a:ext cx="4800600" cy="857250"/>
          </a:xfrm>
        </p:spPr>
        <p:txBody>
          <a:bodyPr/>
          <a:lstStyle/>
          <a:p>
            <a:r>
              <a:rPr lang="en-US" dirty="0"/>
              <a:t>Omics Viewers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5854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-114300"/>
            <a:ext cx="5772150" cy="857250"/>
          </a:xfrm>
        </p:spPr>
        <p:txBody>
          <a:bodyPr/>
          <a:lstStyle/>
          <a:p>
            <a:r>
              <a:rPr lang="en-US" dirty="0" err="1"/>
              <a:t>Metabolomics</a:t>
            </a:r>
            <a:r>
              <a:rPr lang="en-US" dirty="0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628650"/>
            <a:ext cx="5772150" cy="3600450"/>
          </a:xfrm>
        </p:spPr>
        <p:txBody>
          <a:bodyPr/>
          <a:lstStyle/>
          <a:p>
            <a:r>
              <a:rPr lang="en-US" dirty="0"/>
              <a:t>MetaCyc contains extensive multi-organism metabolite database (13,000)</a:t>
            </a:r>
          </a:p>
          <a:p>
            <a:r>
              <a:rPr lang="en-US" dirty="0"/>
              <a:t>Organism-specific metabolite databases in each PGDB</a:t>
            </a:r>
          </a:p>
          <a:p>
            <a:pPr lvl="1"/>
            <a:r>
              <a:rPr lang="en-US" dirty="0" err="1"/>
              <a:t>Genome+pathway</a:t>
            </a:r>
            <a:r>
              <a:rPr lang="en-US" dirty="0"/>
              <a:t> context for interpreting metabolomics data</a:t>
            </a:r>
          </a:p>
          <a:p>
            <a:r>
              <a:rPr lang="en-US" dirty="0"/>
              <a:t>Search for monoisotopic mass + chemical formula</a:t>
            </a:r>
          </a:p>
          <a:p>
            <a:r>
              <a:rPr lang="en-US" dirty="0"/>
              <a:t>SmartTable management of metabolite sets</a:t>
            </a:r>
          </a:p>
          <a:p>
            <a:pPr lvl="1"/>
            <a:r>
              <a:rPr lang="en-US" dirty="0"/>
              <a:t>Metabolite-&gt;pathway transformation</a:t>
            </a:r>
          </a:p>
          <a:p>
            <a:pPr lvl="1"/>
            <a:r>
              <a:rPr lang="en-US" dirty="0"/>
              <a:t>Pathway enrichment analysis</a:t>
            </a:r>
          </a:p>
          <a:p>
            <a:pPr lvl="1"/>
            <a:r>
              <a:rPr lang="en-US" dirty="0"/>
              <a:t>Pathway perturbation computation</a:t>
            </a:r>
          </a:p>
          <a:p>
            <a:r>
              <a:rPr lang="en-US" dirty="0"/>
              <a:t>Paint metabolomics data onto pathways</a:t>
            </a:r>
          </a:p>
          <a:p>
            <a:r>
              <a:rPr lang="en-US" dirty="0"/>
              <a:t>Metabolite translation service</a:t>
            </a:r>
          </a:p>
          <a:p>
            <a:pPr lvl="1"/>
            <a:r>
              <a:rPr lang="en-US" dirty="0" err="1"/>
              <a:t>biocyc.org</a:t>
            </a:r>
            <a:r>
              <a:rPr lang="en-US" dirty="0"/>
              <a:t>/web-</a:t>
            </a:r>
            <a:r>
              <a:rPr lang="en-US" dirty="0" err="1"/>
              <a:t>services.shtml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48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Omics Data Analysis in BioCyc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Omics Viewers</a:t>
            </a:r>
          </a:p>
          <a:p>
            <a:pPr lvl="1"/>
            <a:r>
              <a:rPr lang="en-US" dirty="0"/>
              <a:t>Cellular Overview, Regulatory Overview, Genome Overview</a:t>
            </a:r>
          </a:p>
          <a:p>
            <a:pPr lvl="1"/>
            <a:r>
              <a:rPr lang="en-US" dirty="0"/>
              <a:t>Omics pop-ups</a:t>
            </a:r>
          </a:p>
          <a:p>
            <a:pPr lvl="1"/>
            <a:r>
              <a:rPr lang="en-US" dirty="0"/>
              <a:t>Omics data on pathways, pathway collages</a:t>
            </a:r>
          </a:p>
          <a:p>
            <a:pPr lvl="1"/>
            <a:r>
              <a:rPr lang="en-US" dirty="0"/>
              <a:t>Omics data on table of pathways</a:t>
            </a:r>
          </a:p>
          <a:p>
            <a:r>
              <a:rPr lang="en-US" dirty="0"/>
              <a:t>Omics Dashboard</a:t>
            </a:r>
          </a:p>
          <a:p>
            <a:r>
              <a:rPr lang="en-US" dirty="0"/>
              <a:t>Metabolomics</a:t>
            </a:r>
          </a:p>
          <a:p>
            <a:pPr lvl="1"/>
            <a:r>
              <a:rPr lang="en-US" dirty="0"/>
              <a:t>Monoisotopic mass search          (Search -&gt; Compounds)</a:t>
            </a:r>
          </a:p>
          <a:p>
            <a:pPr lvl="1"/>
            <a:r>
              <a:rPr lang="en-US" dirty="0"/>
              <a:t>Metabolite translation service</a:t>
            </a:r>
          </a:p>
          <a:p>
            <a:pPr lvl="2"/>
            <a:r>
              <a:rPr lang="en-US" dirty="0">
                <a:hlinkClick r:id="rId2"/>
              </a:rPr>
              <a:t>http://biocyc.org/metabolite-translation-service.shtml</a:t>
            </a:r>
            <a:endParaRPr lang="en-US" dirty="0"/>
          </a:p>
          <a:p>
            <a:pPr lvl="1"/>
            <a:r>
              <a:rPr lang="en-US" dirty="0"/>
              <a:t>Pathway Covering</a:t>
            </a:r>
          </a:p>
          <a:p>
            <a:r>
              <a:rPr lang="en-US" dirty="0"/>
              <a:t>Genome Browser tracks</a:t>
            </a:r>
          </a:p>
          <a:p>
            <a:r>
              <a:rPr lang="en-US" dirty="0" err="1"/>
              <a:t>SmartTables</a:t>
            </a:r>
            <a:r>
              <a:rPr lang="en-US" dirty="0"/>
              <a:t>: enrichment analysis, other transformations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55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Omics Data Analysis in BioCyc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SmartTables</a:t>
            </a:r>
          </a:p>
          <a:p>
            <a:pPr lvl="1"/>
            <a:r>
              <a:rPr lang="en-US" dirty="0"/>
              <a:t>Define sets of differentially regulated genes or metabolites</a:t>
            </a:r>
          </a:p>
          <a:p>
            <a:pPr lvl="1"/>
            <a:r>
              <a:rPr lang="en-US" dirty="0"/>
              <a:t>Browse</a:t>
            </a:r>
          </a:p>
          <a:p>
            <a:pPr lvl="1"/>
            <a:r>
              <a:rPr lang="en-US" dirty="0"/>
              <a:t>Share with colleagues</a:t>
            </a:r>
          </a:p>
          <a:p>
            <a:pPr lvl="1"/>
            <a:r>
              <a:rPr lang="en-US" dirty="0"/>
              <a:t>Perform enrichment analysis</a:t>
            </a:r>
          </a:p>
          <a:p>
            <a:pPr lvl="1"/>
            <a:r>
              <a:rPr lang="en-US" dirty="0"/>
              <a:t>Transform to </a:t>
            </a:r>
            <a:r>
              <a:rPr lang="en-US" dirty="0" err="1"/>
              <a:t>operons</a:t>
            </a:r>
            <a:endParaRPr lang="en-US" dirty="0"/>
          </a:p>
          <a:p>
            <a:pPr lvl="1"/>
            <a:r>
              <a:rPr lang="en-US" dirty="0"/>
              <a:t>Transform to significantly expressed pathways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0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Each overview is a system-level diagram of a different aspect of the cellular machinery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Cellular Overview: metabolic and transport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Regulatory Overview: regulation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Genome Overview: genome</a:t>
            </a:r>
            <a:endParaRPr lang="en-US" dirty="0"/>
          </a:p>
          <a:p>
            <a:r>
              <a:rPr lang="en-US" dirty="0"/>
              <a:t>Overviews painted with omics data become omics viewers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A14725-5928-BA44-B6FB-49C6AF14DD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White">
          <a:xfrm>
            <a:off x="4800599" y="1143000"/>
            <a:ext cx="3847723" cy="28857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4308579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Omics Viewers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Visualize any data that attaches numbers to genes, proteins or compounds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Proteomics, metabolomics, genomics, combinations thereof</a:t>
            </a:r>
          </a:p>
          <a:p>
            <a:pPr lvl="1"/>
            <a:endParaRPr lang="en-US" dirty="0">
              <a:latin typeface="Arial Narrow" charset="0"/>
              <a:ea typeface="ＭＳ Ｐゴシック" charset="-128"/>
            </a:endParaRPr>
          </a:p>
          <a:p>
            <a:r>
              <a:rPr lang="en-US" dirty="0"/>
              <a:t>Data sources:</a:t>
            </a:r>
          </a:p>
          <a:p>
            <a:pPr lvl="1"/>
            <a:r>
              <a:rPr lang="en-US" dirty="0"/>
              <a:t>Tab-delimited files</a:t>
            </a:r>
          </a:p>
          <a:p>
            <a:pPr lvl="1"/>
            <a:r>
              <a:rPr lang="en-US" dirty="0"/>
              <a:t>Keyboard (web only)</a:t>
            </a:r>
          </a:p>
          <a:p>
            <a:pPr lvl="1"/>
            <a:r>
              <a:rPr lang="en-US" dirty="0"/>
              <a:t>GEO – search by keyword (curated datasets only)</a:t>
            </a:r>
          </a:p>
          <a:p>
            <a:pPr lvl="1"/>
            <a:r>
              <a:rPr lang="en-US" dirty="0"/>
              <a:t>Metabolomics Workbench (desktop only)</a:t>
            </a:r>
          </a:p>
          <a:p>
            <a:pPr lvl="1"/>
            <a:r>
              <a:rPr lang="en-US" dirty="0" err="1"/>
              <a:t>SmartTable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62814-EA97-4744-BFEC-068BD673F0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80078" y="386324"/>
            <a:ext cx="4563922" cy="107067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81364D-4802-A442-8019-C70B539E8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894" y="1456995"/>
            <a:ext cx="3858655" cy="33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40462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3C8130-3349-054B-91B5-7430F14A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</a:t>
            </a:r>
            <a:r>
              <a:rPr lang="en-US" i="1" dirty="0"/>
              <a:t>E. coli </a:t>
            </a:r>
            <a:r>
              <a:rPr lang="en-US" dirty="0"/>
              <a:t>data files included in Pathway Tools Distribution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01A8C3-B084-E54F-A950-7AB7454F5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Directory: </a:t>
            </a:r>
            <a:r>
              <a:rPr lang="en-US" dirty="0" err="1"/>
              <a:t>aic</a:t>
            </a:r>
            <a:r>
              <a:rPr lang="en-US" dirty="0"/>
              <a:t>-export/pathway-tools/</a:t>
            </a:r>
            <a:r>
              <a:rPr lang="en-US" dirty="0" err="1"/>
              <a:t>ptools</a:t>
            </a:r>
            <a:r>
              <a:rPr lang="en-US" dirty="0"/>
              <a:t>/25.0/install/</a:t>
            </a:r>
            <a:r>
              <a:rPr lang="en-US" dirty="0" err="1"/>
              <a:t>htdocs</a:t>
            </a:r>
            <a:r>
              <a:rPr lang="en-US" dirty="0"/>
              <a:t>/expr-examples/</a:t>
            </a:r>
          </a:p>
          <a:p>
            <a:endParaRPr lang="en-US" dirty="0"/>
          </a:p>
          <a:p>
            <a:r>
              <a:rPr lang="en-US" dirty="0"/>
              <a:t>time-</a:t>
            </a:r>
            <a:r>
              <a:rPr lang="en-US" dirty="0" err="1"/>
              <a:t>series.txt</a:t>
            </a:r>
            <a:endParaRPr lang="en-US" dirty="0"/>
          </a:p>
          <a:p>
            <a:pPr lvl="1"/>
            <a:r>
              <a:rPr lang="en-US" dirty="0"/>
              <a:t>Chang et al, </a:t>
            </a:r>
            <a:r>
              <a:rPr lang="en-US" i="1" dirty="0" err="1"/>
              <a:t>Mol</a:t>
            </a:r>
            <a:r>
              <a:rPr lang="en-US" i="1" dirty="0"/>
              <a:t> </a:t>
            </a:r>
            <a:r>
              <a:rPr lang="en-US" i="1" dirty="0" err="1"/>
              <a:t>Microbiol</a:t>
            </a:r>
            <a:r>
              <a:rPr lang="en-US" i="1" dirty="0"/>
              <a:t> </a:t>
            </a:r>
            <a:r>
              <a:rPr lang="en-US" dirty="0"/>
              <a:t>(2):289-306, 2002</a:t>
            </a:r>
          </a:p>
          <a:p>
            <a:pPr lvl="1"/>
            <a:r>
              <a:rPr lang="en-US" dirty="0"/>
              <a:t>Time course showing diauxic shift from growth on glucose to growth on lactose</a:t>
            </a:r>
          </a:p>
          <a:p>
            <a:pPr lvl="1"/>
            <a:r>
              <a:rPr lang="en-US" dirty="0"/>
              <a:t>Log ratios</a:t>
            </a:r>
          </a:p>
          <a:p>
            <a:pPr lvl="1"/>
            <a:endParaRPr lang="en-US" dirty="0"/>
          </a:p>
          <a:p>
            <a:r>
              <a:rPr lang="en-US" dirty="0" err="1"/>
              <a:t>ecoli-feuer-toaerobic-significant.txt</a:t>
            </a:r>
            <a:endParaRPr lang="en-US" dirty="0"/>
          </a:p>
          <a:p>
            <a:pPr lvl="1"/>
            <a:r>
              <a:rPr lang="en-US" dirty="0"/>
              <a:t>Von </a:t>
            </a:r>
            <a:r>
              <a:rPr lang="en-US" dirty="0" err="1"/>
              <a:t>Wulffen</a:t>
            </a:r>
            <a:r>
              <a:rPr lang="en-US" dirty="0"/>
              <a:t> et al, </a:t>
            </a:r>
            <a:r>
              <a:rPr lang="en-US" i="1" dirty="0"/>
              <a:t>Genes</a:t>
            </a:r>
            <a:r>
              <a:rPr lang="en-US" dirty="0"/>
              <a:t> 8(3) 2017</a:t>
            </a:r>
          </a:p>
          <a:p>
            <a:pPr lvl="1"/>
            <a:r>
              <a:rPr lang="en-US" dirty="0"/>
              <a:t>10 minute time course following shift from anaerobic to aerobic growth</a:t>
            </a:r>
          </a:p>
          <a:p>
            <a:pPr lvl="1"/>
            <a:r>
              <a:rPr lang="en-US" dirty="0"/>
              <a:t>Normalized average RNA-</a:t>
            </a:r>
            <a:r>
              <a:rPr lang="en-US" dirty="0" err="1"/>
              <a:t>seq</a:t>
            </a:r>
            <a:r>
              <a:rPr lang="en-US" dirty="0"/>
              <a:t> read counts, significant genes only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42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</a:t>
            </a:r>
            <a:r>
              <a:rPr lang="en-US" dirty="0" err="1"/>
              <a:t>vs</a:t>
            </a:r>
            <a:r>
              <a:rPr lang="en-US" dirty="0"/>
              <a:t> Web Omics Viewers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71600" y="1771649"/>
          <a:ext cx="6457950" cy="1999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527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660066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</a:rPr>
                        <a:t>Desktop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</a:rPr>
                        <a:t>Web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27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</a:rPr>
                        <a:t>Save/Restore</a:t>
                      </a:r>
                      <a:r>
                        <a:rPr lang="en-US" sz="1000" baseline="0" dirty="0">
                          <a:solidFill>
                            <a:srgbClr val="660066"/>
                          </a:solidFill>
                        </a:rPr>
                        <a:t> State</a:t>
                      </a:r>
                      <a:endParaRPr lang="en-US" sz="1000" dirty="0">
                        <a:solidFill>
                          <a:srgbClr val="660066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660066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660066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527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</a:rPr>
                        <a:t>Screen</a:t>
                      </a:r>
                      <a:r>
                        <a:rPr lang="en-US" sz="1000" baseline="0" dirty="0">
                          <a:solidFill>
                            <a:srgbClr val="660066"/>
                          </a:solidFill>
                        </a:rPr>
                        <a:t> Grab</a:t>
                      </a:r>
                      <a:endParaRPr lang="en-US" sz="1000" dirty="0">
                        <a:solidFill>
                          <a:srgbClr val="660066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660066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660066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419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</a:rPr>
                        <a:t>Animate Multiple Time Points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660066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660066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527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</a:rPr>
                        <a:t>Save-as-HTML (video)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660066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660066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527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</a:rPr>
                        <a:t>One dialog to all viewers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660066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660066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527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</a:rPr>
                        <a:t>Genome Omics Viewer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rgbClr val="660066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660066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660066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blackWhite">
          <a:xfrm>
            <a:off x="2057400" y="1143000"/>
            <a:ext cx="577215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7866" tIns="33338" rIns="67866" bIns="33338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l"/>
              <a:defRPr sz="2400" b="1">
                <a:solidFill>
                  <a:srgbClr val="FFCC66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68000"/>
              <a:buFont typeface="Monotype Sorts" charset="2"/>
              <a:buChar char="l"/>
              <a:defRPr sz="24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2pPr>
            <a:lvl3pPr marL="1035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50000"/>
              <a:buFont typeface="Monotype Sorts" charset="2"/>
              <a:buChar char="u"/>
              <a:defRPr sz="20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3pPr>
            <a:lvl4pPr marL="1377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4pPr>
            <a:lvl5pPr marL="1720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5pPr>
            <a:lvl6pPr marL="2178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6pPr>
            <a:lvl7pPr marL="2635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7pPr>
            <a:lvl8pPr marL="3092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8pPr>
            <a:lvl9pPr marL="3549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100000"/>
              <a:buChar char="»"/>
              <a:defRPr sz="2000">
                <a:solidFill>
                  <a:schemeClr val="tx1"/>
                </a:solidFill>
                <a:latin typeface="Arial Narrow" pitchFamily="-105" charset="0"/>
                <a:ea typeface="ＭＳ Ｐゴシック" pitchFamily="-105" charset="-128"/>
              </a:defRPr>
            </a:lvl9pPr>
          </a:lstStyle>
          <a:p>
            <a:r>
              <a:rPr lang="en-US" sz="1800" dirty="0"/>
              <a:t>Different graphical / interaction styles</a:t>
            </a:r>
          </a:p>
        </p:txBody>
      </p:sp>
    </p:spTree>
    <p:extLst>
      <p:ext uri="{BB962C8B-B14F-4D97-AF65-F5344CB8AC3E}">
        <p14:creationId xmlns:p14="http://schemas.microsoft.com/office/powerpoint/2010/main" val="3303604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Omics Viewers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-128"/>
              </a:rPr>
              <a:t>Data file format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Tab separated columns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One or more object names / IDs in column </a:t>
            </a:r>
            <a:r>
              <a:rPr lang="en-US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zero</a:t>
            </a:r>
          </a:p>
          <a:p>
            <a:pPr lvl="2"/>
            <a:r>
              <a:rPr lang="en-US" dirty="0">
                <a:latin typeface="Arial Narrow" charset="0"/>
                <a:ea typeface="ＭＳ Ｐゴシック" charset="-128"/>
              </a:rPr>
              <a:t>id1$name1$id2$name2$id3</a:t>
            </a:r>
          </a:p>
          <a:p>
            <a:pPr lvl="2"/>
            <a:r>
              <a:rPr lang="en-US" dirty="0" err="1">
                <a:latin typeface="Arial Narrow" charset="0"/>
                <a:ea typeface="ＭＳ Ｐゴシック" charset="-128"/>
              </a:rPr>
              <a:t>trpA</a:t>
            </a:r>
            <a:endParaRPr lang="en-US" dirty="0">
              <a:latin typeface="Arial Narrow" charset="0"/>
              <a:ea typeface="ＭＳ Ｐゴシック" charset="-128"/>
            </a:endParaRPr>
          </a:p>
          <a:p>
            <a:pPr lvl="2"/>
            <a:r>
              <a:rPr lang="en-US" dirty="0">
                <a:latin typeface="Arial Narrow" charset="0"/>
                <a:ea typeface="ＭＳ Ｐゴシック" charset="-128"/>
              </a:rPr>
              <a:t>trpA$b0383</a:t>
            </a:r>
          </a:p>
          <a:p>
            <a:pPr lvl="2"/>
            <a:r>
              <a:rPr lang="en-US" dirty="0"/>
              <a:t>spermidine$</a:t>
            </a:r>
            <a:r>
              <a:rPr lang="en-US" i="1" dirty="0"/>
              <a:t>KEGG</a:t>
            </a:r>
            <a:r>
              <a:rPr lang="en-US" dirty="0"/>
              <a:t>:</a:t>
            </a:r>
            <a:r>
              <a:rPr lang="en-US" i="1" dirty="0"/>
              <a:t>C</a:t>
            </a:r>
            <a:r>
              <a:rPr lang="en-US" dirty="0"/>
              <a:t>00315$PubChem:6992097</a:t>
            </a:r>
            <a:endParaRPr lang="en-US" dirty="0">
              <a:latin typeface="Arial Narrow" charset="0"/>
              <a:ea typeface="ＭＳ Ｐゴシック" charset="-128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Columns can contain any numeric data</a:t>
            </a:r>
          </a:p>
          <a:p>
            <a:pPr lvl="2"/>
            <a:r>
              <a:rPr lang="en-US" dirty="0">
                <a:latin typeface="Arial Narrow" charset="0"/>
                <a:ea typeface="ＭＳ Ｐゴシック" charset="-128"/>
              </a:rPr>
              <a:t>Gene expression, proteomics, metabolomics, reaction fluxes</a:t>
            </a:r>
          </a:p>
          <a:p>
            <a:pPr lvl="1"/>
            <a:endParaRPr lang="en-US" dirty="0">
              <a:latin typeface="Arial Narrow" charset="0"/>
              <a:ea typeface="ＭＳ Ｐゴシック" charset="-128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Labels can be specified in first non-comment line:</a:t>
            </a:r>
          </a:p>
          <a:p>
            <a:pPr lvl="2"/>
            <a:r>
              <a:rPr lang="en-US" dirty="0">
                <a:latin typeface="Arial Narrow" charset="0"/>
                <a:ea typeface="ＭＳ Ｐゴシック" charset="-128"/>
              </a:rPr>
              <a:t>$T=0	  T=20	T=40</a:t>
            </a:r>
          </a:p>
          <a:p>
            <a:pPr lvl="2"/>
            <a:endParaRPr lang="en-US" dirty="0">
              <a:latin typeface="Arial Narrow" charset="0"/>
              <a:ea typeface="ＭＳ Ｐゴシック" charset="-128"/>
            </a:endParaRPr>
          </a:p>
          <a:p>
            <a:pPr lvl="1"/>
            <a:endParaRPr lang="en-US" dirty="0">
              <a:latin typeface="Arial Narrow" charset="0"/>
              <a:ea typeface="ＭＳ Ｐゴシック" charset="-128"/>
            </a:endParaRPr>
          </a:p>
          <a:p>
            <a:endParaRPr lang="en-US" dirty="0"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9528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Multiple Data Sets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Compare multiple data points using animation</a:t>
            </a:r>
          </a:p>
          <a:p>
            <a:pPr>
              <a:lnSpc>
                <a:spcPct val="90000"/>
              </a:lnSpc>
            </a:pPr>
            <a:r>
              <a:rPr lang="en-US" dirty="0"/>
              <a:t>Typically a time course, but does not have to be</a:t>
            </a:r>
          </a:p>
          <a:p>
            <a:pPr>
              <a:lnSpc>
                <a:spcPct val="90000"/>
              </a:lnSpc>
            </a:pPr>
            <a:r>
              <a:rPr lang="en-US" dirty="0"/>
              <a:t>Tell Pathway Tools which columns to use</a:t>
            </a:r>
          </a:p>
          <a:p>
            <a:pPr>
              <a:lnSpc>
                <a:spcPct val="90000"/>
              </a:lnSpc>
            </a:pPr>
            <a:r>
              <a:rPr lang="en-US" dirty="0"/>
              <a:t>Same output color / cutoff selections as single experiment</a:t>
            </a:r>
          </a:p>
          <a:p>
            <a:pPr>
              <a:lnSpc>
                <a:spcPct val="90000"/>
              </a:lnSpc>
            </a:pPr>
            <a:r>
              <a:rPr lang="en-US" dirty="0"/>
              <a:t>If you use automatic color scale, it’s set to the maximum shift in the experiment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-128"/>
              </a:rPr>
              <a:t>Thus, all time points / data sets comparable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-128"/>
              </a:rPr>
              <a:t>A good way to standardize across experiments</a:t>
            </a:r>
          </a:p>
          <a:p>
            <a:pPr>
              <a:lnSpc>
                <a:spcPct val="90000"/>
              </a:lnSpc>
            </a:pPr>
            <a:r>
              <a:rPr lang="en-US" dirty="0"/>
              <a:t>Can move between experiments/time points manually</a:t>
            </a:r>
          </a:p>
          <a:p>
            <a:pPr>
              <a:lnSpc>
                <a:spcPct val="90000"/>
              </a:lnSpc>
            </a:pPr>
            <a:r>
              <a:rPr lang="en-US" dirty="0"/>
              <a:t>Can save as HTML (desktop)</a:t>
            </a:r>
          </a:p>
        </p:txBody>
      </p:sp>
    </p:spTree>
    <p:extLst>
      <p:ext uri="{BB962C8B-B14F-4D97-AF65-F5344CB8AC3E}">
        <p14:creationId xmlns:p14="http://schemas.microsoft.com/office/powerpoint/2010/main" val="2834893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Omics Viewer Output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report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Total data rows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Data rows not shown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Data rows with invalid data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Color key</a:t>
            </a:r>
          </a:p>
          <a:p>
            <a:r>
              <a:rPr lang="en-US"/>
              <a:t>Display options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Set maximum cutoff for default color scheme (e.g. 0.3)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Set manual color cutoffs (e.g. 0.3, 0.6, 0.9)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Both options let you compare different experiments</a:t>
            </a:r>
          </a:p>
        </p:txBody>
      </p:sp>
    </p:spTree>
    <p:extLst>
      <p:ext uri="{BB962C8B-B14F-4D97-AF65-F5344CB8AC3E}">
        <p14:creationId xmlns:p14="http://schemas.microsoft.com/office/powerpoint/2010/main" val="4198817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Omics Viewer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 </a:t>
            </a:r>
            <a:r>
              <a:rPr lang="en-US" dirty="0" err="1"/>
              <a:t>vs</a:t>
            </a:r>
            <a:r>
              <a:rPr lang="en-US" dirty="0"/>
              <a:t> absolute</a:t>
            </a:r>
          </a:p>
          <a:p>
            <a:pPr lvl="1"/>
            <a:r>
              <a:rPr lang="en-US" dirty="0"/>
              <a:t>Absolute: Concentrations or molecule counts.  Negative values are ignored.</a:t>
            </a:r>
          </a:p>
          <a:p>
            <a:pPr lvl="1"/>
            <a:r>
              <a:rPr lang="en-US" dirty="0"/>
              <a:t>Relative: Ratios with or without log transform</a:t>
            </a:r>
          </a:p>
          <a:p>
            <a:pPr lvl="1"/>
            <a:endParaRPr lang="en-US" dirty="0"/>
          </a:p>
          <a:p>
            <a:r>
              <a:rPr lang="en-US" dirty="0"/>
              <a:t>0-centered </a:t>
            </a:r>
            <a:r>
              <a:rPr lang="en-US" dirty="0" err="1"/>
              <a:t>vs</a:t>
            </a:r>
            <a:r>
              <a:rPr lang="en-US" dirty="0"/>
              <a:t> 1-centered scale</a:t>
            </a:r>
          </a:p>
          <a:p>
            <a:pPr lvl="1"/>
            <a:r>
              <a:rPr lang="en-US" dirty="0"/>
              <a:t>0-centered = log scale with positive and negative values</a:t>
            </a:r>
          </a:p>
          <a:p>
            <a:pPr lvl="1"/>
            <a:r>
              <a:rPr lang="en-US" dirty="0"/>
              <a:t>1-centered = linear scale, centered on 1</a:t>
            </a:r>
          </a:p>
          <a:p>
            <a:pPr lvl="2"/>
            <a:r>
              <a:rPr lang="en-US" dirty="0"/>
              <a:t>Ratios</a:t>
            </a:r>
          </a:p>
          <a:p>
            <a:pPr lvl="2"/>
            <a:r>
              <a:rPr lang="en-US" dirty="0"/>
              <a:t>Negative values ignored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6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Omics Viewer Color Schemes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color spectrum from data</a:t>
            </a:r>
          </a:p>
          <a:p>
            <a:pPr lvl="1"/>
            <a:r>
              <a:rPr lang="en-US" dirty="0"/>
              <a:t>Data from one file mapped to full color spectrum</a:t>
            </a:r>
          </a:p>
          <a:p>
            <a:pPr lvl="1"/>
            <a:r>
              <a:rPr lang="en-US" dirty="0"/>
              <a:t>Different experiments will receive different color assignments</a:t>
            </a:r>
          </a:p>
          <a:p>
            <a:r>
              <a:rPr lang="en-US" dirty="0"/>
              <a:t>Full color spectrum with max cutoff</a:t>
            </a:r>
          </a:p>
          <a:p>
            <a:pPr lvl="1"/>
            <a:r>
              <a:rPr lang="en-US" dirty="0"/>
              <a:t>User specifies cutoff</a:t>
            </a:r>
          </a:p>
          <a:p>
            <a:pPr lvl="1"/>
            <a:r>
              <a:rPr lang="en-US" dirty="0"/>
              <a:t>Useful for comparing datasets</a:t>
            </a:r>
          </a:p>
          <a:p>
            <a:r>
              <a:rPr lang="en-US" dirty="0"/>
              <a:t>Three color display with threshold</a:t>
            </a:r>
          </a:p>
          <a:p>
            <a:pPr lvl="1"/>
            <a:r>
              <a:rPr lang="en-US" dirty="0"/>
              <a:t>Three color bins:    </a:t>
            </a:r>
            <a:r>
              <a:rPr lang="en-US" dirty="0" err="1"/>
              <a:t>x</a:t>
            </a:r>
            <a:r>
              <a:rPr lang="en-US" dirty="0"/>
              <a:t> &lt; 1/T ,   1/T &lt; </a:t>
            </a:r>
            <a:r>
              <a:rPr lang="en-US" dirty="0" err="1"/>
              <a:t>x</a:t>
            </a:r>
            <a:r>
              <a:rPr lang="en-US" dirty="0"/>
              <a:t> &lt; T,  </a:t>
            </a:r>
            <a:r>
              <a:rPr lang="en-US" dirty="0" err="1"/>
              <a:t>x</a:t>
            </a:r>
            <a:r>
              <a:rPr lang="en-US" dirty="0"/>
              <a:t> &gt; T</a:t>
            </a:r>
          </a:p>
          <a:p>
            <a:r>
              <a:rPr lang="en-US" dirty="0"/>
              <a:t>User-defined bins with computer colors</a:t>
            </a:r>
          </a:p>
          <a:p>
            <a:r>
              <a:rPr lang="en-US" dirty="0"/>
              <a:t>User-defined bins with user colors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33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Omics Viewer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Mouse-over for omics pop-ups</a:t>
            </a:r>
          </a:p>
          <a:p>
            <a:r>
              <a:rPr lang="en-US" dirty="0"/>
              <a:t>Right-click reaction or metabolite for omics-popup for pathway</a:t>
            </a:r>
          </a:p>
          <a:p>
            <a:endParaRPr lang="en-US" dirty="0"/>
          </a:p>
          <a:p>
            <a:r>
              <a:rPr lang="en-US" dirty="0"/>
              <a:t>To see omics data on individual pathway:</a:t>
            </a:r>
          </a:p>
          <a:p>
            <a:pPr lvl="1"/>
            <a:r>
              <a:rPr lang="en-US" dirty="0"/>
              <a:t>Navigate to pathway page</a:t>
            </a:r>
          </a:p>
          <a:p>
            <a:pPr lvl="1"/>
            <a:r>
              <a:rPr lang="en-US" dirty="0"/>
              <a:t>Sidebar &gt; Customize or Overlay Omics Data on Pathway Diagram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69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Omics Viewer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2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1316" y="271364"/>
            <a:ext cx="5599634" cy="594599"/>
          </a:xfrm>
        </p:spPr>
        <p:txBody>
          <a:bodyPr/>
          <a:lstStyle/>
          <a:p>
            <a:r>
              <a:rPr lang="en-US" dirty="0"/>
              <a:t>Cellular Overview Diagram</a:t>
            </a:r>
          </a:p>
        </p:txBody>
      </p:sp>
      <p:sp>
        <p:nvSpPr>
          <p:cNvPr id="170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685800"/>
            <a:ext cx="5314950" cy="3600450"/>
          </a:xfrm>
        </p:spPr>
        <p:txBody>
          <a:bodyPr/>
          <a:lstStyle/>
          <a:p>
            <a:r>
              <a:rPr lang="en-US" dirty="0"/>
              <a:t>Combines metabolic map and transporters</a:t>
            </a:r>
          </a:p>
          <a:p>
            <a:r>
              <a:rPr lang="en-US" dirty="0"/>
              <a:t>Automatically generated, organism-specific</a:t>
            </a:r>
          </a:p>
          <a:p>
            <a:r>
              <a:rPr lang="en-US" dirty="0"/>
              <a:t>Zoomable, </a:t>
            </a:r>
            <a:r>
              <a:rPr lang="en-US" dirty="0" err="1"/>
              <a:t>queryable</a:t>
            </a:r>
            <a:endParaRPr lang="en-US" dirty="0"/>
          </a:p>
          <a:p>
            <a:endParaRPr lang="en-US" dirty="0">
              <a:sym typeface="Wingdings" charset="2"/>
            </a:endParaRP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B4916-A82F-904B-A3A5-6198B3DF1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45200"/>
            <a:ext cx="6858000" cy="29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41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30984"/>
            <a:ext cx="6457950" cy="857250"/>
          </a:xfrm>
        </p:spPr>
        <p:txBody>
          <a:bodyPr/>
          <a:lstStyle/>
          <a:p>
            <a:r>
              <a:rPr lang="en-US" dirty="0" err="1"/>
              <a:t>Omics</a:t>
            </a:r>
            <a:r>
              <a:rPr lang="en-US" dirty="0"/>
              <a:t> Data Graphing on Cellular Overview</a:t>
            </a:r>
          </a:p>
        </p:txBody>
      </p:sp>
      <p:sp>
        <p:nvSpPr>
          <p:cNvPr id="167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76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White">
          <a:xfrm>
            <a:off x="1200150" y="836455"/>
            <a:ext cx="6314226" cy="4735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1411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51532-FCB6-9C48-B5E6-8B15261F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Omics Popups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56C71-B034-2649-913F-50ADA4611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recently loaded omics dataset becomes your “current dataset”</a:t>
            </a:r>
          </a:p>
          <a:p>
            <a:r>
              <a:rPr lang="en-US" dirty="0"/>
              <a:t>On any data page, right-click on any object to see its omics data.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Pathway pages have additional options</a:t>
            </a:r>
          </a:p>
          <a:p>
            <a:pPr lvl="1"/>
            <a:r>
              <a:rPr lang="en-US" dirty="0"/>
              <a:t>Toggle popups for all reactions/metabolites via Omics Controls panel</a:t>
            </a:r>
          </a:p>
          <a:p>
            <a:pPr lvl="1"/>
            <a:r>
              <a:rPr lang="en-US" dirty="0"/>
              <a:t>Import new dataset directly onto pathway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BF765-F838-EC49-8821-A724CF783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1921976"/>
            <a:ext cx="4508626" cy="16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16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A65C9-8CF4-9C44-8813-67D7AB6D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Omics Data on Pathway Pages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A8EAB-082E-8C45-8015-837165C19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AB8E5-9B3A-8B41-905C-BC1A00C40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94" y="848778"/>
            <a:ext cx="7040867" cy="42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43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9941" y="1827417"/>
            <a:ext cx="6172200" cy="1636307"/>
          </a:xfrm>
        </p:spPr>
        <p:txBody>
          <a:bodyPr/>
          <a:lstStyle/>
          <a:p>
            <a:pPr algn="ctr"/>
            <a:r>
              <a:rPr lang="en-US" dirty="0"/>
              <a:t>The Omics Dashboard</a:t>
            </a:r>
            <a:br>
              <a:rPr lang="en-US" dirty="0"/>
            </a:b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0474529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Omics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941" y="1001317"/>
            <a:ext cx="6172200" cy="3517106"/>
          </a:xfrm>
        </p:spPr>
        <p:txBody>
          <a:bodyPr/>
          <a:lstStyle/>
          <a:p>
            <a:r>
              <a:rPr lang="en-US" dirty="0"/>
              <a:t>Interactive tool for analysis of omics data</a:t>
            </a:r>
          </a:p>
          <a:p>
            <a:pPr lvl="1"/>
            <a:r>
              <a:rPr lang="en-US" dirty="0"/>
              <a:t>Gene expression</a:t>
            </a:r>
          </a:p>
          <a:p>
            <a:pPr lvl="1"/>
            <a:r>
              <a:rPr lang="en-US" dirty="0"/>
              <a:t>Proteomics</a:t>
            </a:r>
          </a:p>
          <a:p>
            <a:pPr lvl="1"/>
            <a:r>
              <a:rPr lang="en-US" dirty="0"/>
              <a:t>Metabolomics</a:t>
            </a:r>
          </a:p>
          <a:p>
            <a:pPr lvl="1"/>
            <a:r>
              <a:rPr lang="en-US" dirty="0"/>
              <a:t>Reaction fluxes</a:t>
            </a:r>
          </a:p>
          <a:p>
            <a:endParaRPr lang="en-US" dirty="0"/>
          </a:p>
          <a:p>
            <a:r>
              <a:rPr lang="en-US" dirty="0"/>
              <a:t>Use cases:</a:t>
            </a:r>
          </a:p>
          <a:p>
            <a:pPr lvl="1"/>
            <a:r>
              <a:rPr lang="en-US" dirty="0"/>
              <a:t>Understand an omics dataset at multiple levels</a:t>
            </a:r>
          </a:p>
          <a:p>
            <a:pPr lvl="1"/>
            <a:r>
              <a:rPr lang="en-US" dirty="0"/>
              <a:t>High-level survey of responses of many cellular systems </a:t>
            </a:r>
          </a:p>
          <a:p>
            <a:pPr lvl="1"/>
            <a:r>
              <a:rPr lang="en-US" dirty="0"/>
              <a:t>Examine specific pathways, subsystems of interest in detail</a:t>
            </a:r>
          </a:p>
          <a:p>
            <a:pPr lvl="1"/>
            <a:r>
              <a:rPr lang="en-US" dirty="0"/>
              <a:t>Visualization provides quick understanding of quantitative behavior</a:t>
            </a:r>
          </a:p>
          <a:p>
            <a:pPr lvl="1"/>
            <a:r>
              <a:rPr lang="en-US" dirty="0"/>
              <a:t>Visually detect patterns missed by simple statistical filtering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92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Omics Dashboard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62" y="833378"/>
            <a:ext cx="6004616" cy="4054033"/>
          </a:xfrm>
        </p:spPr>
      </p:pic>
      <p:sp>
        <p:nvSpPr>
          <p:cNvPr id="5" name="Oval 4"/>
          <p:cNvSpPr/>
          <p:nvPr/>
        </p:nvSpPr>
        <p:spPr bwMode="auto">
          <a:xfrm>
            <a:off x="3269849" y="1197979"/>
            <a:ext cx="1154575" cy="2430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en-US" sz="15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00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Escherichia coli</a:t>
            </a:r>
            <a:r>
              <a:rPr lang="en-US" dirty="0"/>
              <a:t> transcriptomics data</a:t>
            </a:r>
          </a:p>
          <a:p>
            <a:pPr lvl="1"/>
            <a:r>
              <a:rPr lang="en-US" dirty="0"/>
              <a:t>Von </a:t>
            </a:r>
            <a:r>
              <a:rPr lang="en-US" dirty="0" err="1"/>
              <a:t>Wulffen</a:t>
            </a:r>
            <a:r>
              <a:rPr lang="en-US" dirty="0"/>
              <a:t> et al </a:t>
            </a:r>
            <a:r>
              <a:rPr lang="en-US" i="1" dirty="0"/>
              <a:t>Genes</a:t>
            </a:r>
            <a:r>
              <a:rPr lang="en-US" dirty="0"/>
              <a:t> 8(3) 2017</a:t>
            </a:r>
          </a:p>
          <a:p>
            <a:endParaRPr lang="en-US" dirty="0"/>
          </a:p>
          <a:p>
            <a:r>
              <a:rPr lang="en-US" dirty="0"/>
              <a:t> 10 minute time course following shift from anaerobic to aerobic growth</a:t>
            </a:r>
          </a:p>
          <a:p>
            <a:endParaRPr lang="en-US" dirty="0"/>
          </a:p>
          <a:p>
            <a:r>
              <a:rPr lang="en-US" dirty="0"/>
              <a:t>Normalized average RNA-</a:t>
            </a:r>
            <a:r>
              <a:rPr lang="en-US" dirty="0" err="1"/>
              <a:t>seq</a:t>
            </a:r>
            <a:r>
              <a:rPr lang="en-US" dirty="0"/>
              <a:t> read counts on Y-axis</a:t>
            </a:r>
          </a:p>
        </p:txBody>
      </p:sp>
    </p:spTree>
    <p:extLst>
      <p:ext uri="{BB962C8B-B14F-4D97-AF65-F5344CB8AC3E}">
        <p14:creationId xmlns:p14="http://schemas.microsoft.com/office/powerpoint/2010/main" val="251820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Omics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942" y="970836"/>
            <a:ext cx="2186837" cy="3739957"/>
          </a:xfrm>
        </p:spPr>
        <p:txBody>
          <a:bodyPr/>
          <a:lstStyle/>
          <a:p>
            <a:r>
              <a:rPr lang="en-US" dirty="0"/>
              <a:t>A series of </a:t>
            </a:r>
            <a:r>
              <a:rPr lang="en-US" b="1" dirty="0"/>
              <a:t>panels</a:t>
            </a:r>
            <a:r>
              <a:rPr lang="en-US" dirty="0"/>
              <a:t> summarize omics data for different cellular systems</a:t>
            </a:r>
          </a:p>
          <a:p>
            <a:endParaRPr lang="en-US" dirty="0"/>
          </a:p>
          <a:p>
            <a:r>
              <a:rPr lang="en-US" dirty="0"/>
              <a:t>Each panel contains a set of </a:t>
            </a:r>
            <a:r>
              <a:rPr lang="en-US" b="1" dirty="0"/>
              <a:t>plots </a:t>
            </a:r>
            <a:r>
              <a:rPr lang="en-US" dirty="0"/>
              <a:t>(subsystems)</a:t>
            </a:r>
          </a:p>
          <a:p>
            <a:endParaRPr lang="en-US" b="1" dirty="0"/>
          </a:p>
          <a:p>
            <a:r>
              <a:rPr lang="en-US" dirty="0"/>
              <a:t>Implemented in JavaScript, using Google Charts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79" y="769208"/>
            <a:ext cx="488722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38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40" y="338510"/>
            <a:ext cx="6543563" cy="4681432"/>
          </a:xfrm>
        </p:spPr>
      </p:pic>
      <p:cxnSp>
        <p:nvCxnSpPr>
          <p:cNvPr id="18" name="Straight Arrow Connector 17"/>
          <p:cNvCxnSpPr/>
          <p:nvPr/>
        </p:nvCxnSpPr>
        <p:spPr bwMode="auto">
          <a:xfrm flipH="1">
            <a:off x="2809755" y="419944"/>
            <a:ext cx="408008" cy="8681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17763" y="243070"/>
            <a:ext cx="1840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Colors correspond to </a:t>
            </a:r>
            <a:r>
              <a:rPr lang="en-US" dirty="0" err="1">
                <a:solidFill>
                  <a:srgbClr val="C00000"/>
                </a:solidFill>
              </a:rPr>
              <a:t>timepoints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37440" y="2355328"/>
            <a:ext cx="1935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Small dots correspond </a:t>
            </a:r>
            <a:r>
              <a:rPr lang="en-US">
                <a:solidFill>
                  <a:srgbClr val="C00000"/>
                </a:solidFill>
              </a:rPr>
              <a:t>to individual gene expression values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5033436" y="3938947"/>
            <a:ext cx="408008" cy="8681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H="1">
            <a:off x="5033436" y="3127530"/>
            <a:ext cx="408008" cy="8681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>
            <a:off x="5033436" y="4175976"/>
            <a:ext cx="408008" cy="8681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flipH="1">
            <a:off x="2653497" y="3077150"/>
            <a:ext cx="360262" cy="1231886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50889" y="2332976"/>
            <a:ext cx="1699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Large dots show average over all genes in subsystem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3729942" y="4805303"/>
            <a:ext cx="408008" cy="8681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41" y="338509"/>
            <a:ext cx="6488090" cy="461834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00908" y="1318231"/>
            <a:ext cx="2157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Bar height corresponds to sum </a:t>
            </a:r>
            <a:r>
              <a:rPr lang="en-US">
                <a:solidFill>
                  <a:srgbClr val="C00000"/>
                </a:solidFill>
              </a:rPr>
              <a:t>of expression values for all genes in subsystem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>
            <a:off x="2446885" y="1706525"/>
            <a:ext cx="408008" cy="8681"/>
          </a:xfrm>
          <a:prstGeom prst="straightConnector1">
            <a:avLst/>
          </a:prstGeom>
          <a:ln w="53975">
            <a:solidFill>
              <a:srgbClr val="C0000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5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Systems and Subsystems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Derived from</a:t>
            </a:r>
          </a:p>
          <a:p>
            <a:pPr lvl="1"/>
            <a:r>
              <a:rPr lang="en-US" dirty="0" err="1"/>
              <a:t>MetaCyc</a:t>
            </a:r>
            <a:r>
              <a:rPr lang="en-US" dirty="0"/>
              <a:t> Pathway Ontology (355 classes, many individual pathways)</a:t>
            </a:r>
          </a:p>
          <a:p>
            <a:pPr lvl="2"/>
            <a:r>
              <a:rPr lang="en-US" dirty="0"/>
              <a:t>E.g. Biosynthesis, Energy Metabolism, Cofactor Biosynthesis, TCA Cycle</a:t>
            </a:r>
          </a:p>
          <a:p>
            <a:pPr lvl="1"/>
            <a:r>
              <a:rPr lang="en-US" dirty="0"/>
              <a:t>Gene Ontology terms (80 terms)</a:t>
            </a:r>
          </a:p>
          <a:p>
            <a:pPr lvl="2"/>
            <a:r>
              <a:rPr lang="en-US" dirty="0"/>
              <a:t>Hand-curated subset, mostly Biological Process, some Cellular Component</a:t>
            </a:r>
          </a:p>
          <a:p>
            <a:pPr lvl="2"/>
            <a:r>
              <a:rPr lang="en-US" dirty="0"/>
              <a:t>E.g. Response to Stimulus, Biofilm, Protein Folding, Outer Membrane Proteins</a:t>
            </a:r>
          </a:p>
          <a:p>
            <a:pPr lvl="1"/>
            <a:r>
              <a:rPr lang="en-US" dirty="0"/>
              <a:t>Other</a:t>
            </a:r>
          </a:p>
          <a:p>
            <a:pPr lvl="2"/>
            <a:r>
              <a:rPr lang="en-US" dirty="0"/>
              <a:t>Transporters, Regulons, Sigma Factors</a:t>
            </a:r>
          </a:p>
          <a:p>
            <a:r>
              <a:rPr lang="en-US" dirty="0"/>
              <a:t>Organism-specific</a:t>
            </a:r>
          </a:p>
          <a:p>
            <a:r>
              <a:rPr lang="en-US" dirty="0"/>
              <a:t>Dataset-specific</a:t>
            </a:r>
          </a:p>
          <a:p>
            <a:r>
              <a:rPr lang="en-US" dirty="0"/>
              <a:t>Users can add or remove plots from any panel</a:t>
            </a:r>
          </a:p>
          <a:p>
            <a:r>
              <a:rPr lang="en-US" dirty="0"/>
              <a:t>Users can create new subsystems from gene set, pathway set, GO term</a:t>
            </a:r>
          </a:p>
        </p:txBody>
      </p:sp>
    </p:spTree>
    <p:extLst>
      <p:ext uri="{BB962C8B-B14F-4D97-AF65-F5344CB8AC3E}">
        <p14:creationId xmlns:p14="http://schemas.microsoft.com/office/powerpoint/2010/main" val="128231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the Cellular Overview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Organism specific, generated by Pathway Tools</a:t>
            </a:r>
          </a:p>
          <a:p>
            <a:r>
              <a:rPr lang="en-US" dirty="0"/>
              <a:t>Lines are reactions, nodes are biochemical species (compounds, proteins)</a:t>
            </a:r>
          </a:p>
          <a:p>
            <a:r>
              <a:rPr lang="en-US" dirty="0"/>
              <a:t>Legend explains symbols used</a:t>
            </a:r>
          </a:p>
          <a:p>
            <a:endParaRPr lang="en-US" dirty="0"/>
          </a:p>
          <a:p>
            <a:r>
              <a:rPr lang="en-US" dirty="0"/>
              <a:t>Pathways grouped functionally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Anabolism left, catabolism right, energy in the middle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Gray backgrounds indicate more specific functional groups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Non-pathway reactions on far right</a:t>
            </a:r>
          </a:p>
          <a:p>
            <a:r>
              <a:rPr lang="en-US" dirty="0"/>
              <a:t>Generally, pathways flow downward</a:t>
            </a:r>
          </a:p>
          <a:p>
            <a:r>
              <a:rPr lang="en-US" dirty="0"/>
              <a:t>Transport reactions and proteins shown on surrounding membrane</a:t>
            </a:r>
          </a:p>
          <a:p>
            <a:r>
              <a:rPr lang="en-US" dirty="0"/>
              <a:t>Periplasmic and extracellular reactions, proteins on far right, outside membrane</a:t>
            </a:r>
          </a:p>
        </p:txBody>
      </p:sp>
    </p:spTree>
    <p:extLst>
      <p:ext uri="{BB962C8B-B14F-4D97-AF65-F5344CB8AC3E}">
        <p14:creationId xmlns:p14="http://schemas.microsoft.com/office/powerpoint/2010/main" val="13179582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71" y="1"/>
            <a:ext cx="4896401" cy="5153156"/>
          </a:xfrm>
        </p:spPr>
      </p:pic>
    </p:spTree>
    <p:extLst>
      <p:ext uri="{BB962C8B-B14F-4D97-AF65-F5344CB8AC3E}">
        <p14:creationId xmlns:p14="http://schemas.microsoft.com/office/powerpoint/2010/main" val="3994238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Top Level Display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15" y="1063229"/>
            <a:ext cx="3269981" cy="3546389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93" y="1063229"/>
            <a:ext cx="3124475" cy="3699903"/>
          </a:xfrm>
        </p:spPr>
      </p:pic>
    </p:spTree>
    <p:extLst>
      <p:ext uri="{BB962C8B-B14F-4D97-AF65-F5344CB8AC3E}">
        <p14:creationId xmlns:p14="http://schemas.microsoft.com/office/powerpoint/2010/main" val="1446647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42" y="346932"/>
            <a:ext cx="5766662" cy="4609618"/>
          </a:xfrm>
        </p:spPr>
      </p:pic>
      <p:sp>
        <p:nvSpPr>
          <p:cNvPr id="8" name="Down Arrow 7"/>
          <p:cNvSpPr/>
          <p:nvPr/>
        </p:nvSpPr>
        <p:spPr bwMode="auto">
          <a:xfrm>
            <a:off x="1913262" y="973942"/>
            <a:ext cx="208346" cy="303835"/>
          </a:xfrm>
          <a:prstGeom prst="downArrow">
            <a:avLst>
              <a:gd name="adj1" fmla="val 59375"/>
              <a:gd name="adj2" fmla="val 50000"/>
            </a:avLst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en-US" sz="1500">
              <a:latin typeface="Helvetic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42" y="692116"/>
            <a:ext cx="5416952" cy="2393963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 bwMode="auto">
          <a:xfrm>
            <a:off x="1993000" y="2066964"/>
            <a:ext cx="249176" cy="401454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en-US" sz="1500">
              <a:latin typeface="Helvetic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54" y="980982"/>
            <a:ext cx="5418107" cy="2389087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 bwMode="auto">
          <a:xfrm>
            <a:off x="2121608" y="705333"/>
            <a:ext cx="237920" cy="323627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en-US" sz="1500">
              <a:latin typeface="Helvetic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52" y="1542531"/>
            <a:ext cx="1667070" cy="3012311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 bwMode="auto">
          <a:xfrm>
            <a:off x="2671928" y="708197"/>
            <a:ext cx="237920" cy="323627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en-US" sz="1500">
              <a:latin typeface="Helvetica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65" y="1041935"/>
            <a:ext cx="2705572" cy="35630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00" y="1112579"/>
            <a:ext cx="1129979" cy="622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54" y="997104"/>
            <a:ext cx="5418107" cy="23803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54" y="979099"/>
            <a:ext cx="5418107" cy="238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3" grpId="1" animBg="1"/>
      <p:bldP spid="15" grpId="0" animBg="1"/>
      <p:bldP spid="15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log or linear scale</a:t>
            </a:r>
          </a:p>
          <a:p>
            <a:r>
              <a:rPr lang="en-US" dirty="0"/>
              <a:t>Customize panel size,  vertical scale</a:t>
            </a:r>
          </a:p>
          <a:p>
            <a:r>
              <a:rPr lang="en-US" dirty="0"/>
              <a:t>Sort by gene position, alphabetical, data value</a:t>
            </a:r>
          </a:p>
          <a:p>
            <a:r>
              <a:rPr lang="en-US" dirty="0"/>
              <a:t>Select which data series to show/hide</a:t>
            </a:r>
          </a:p>
          <a:p>
            <a:r>
              <a:rPr lang="en-US" dirty="0"/>
              <a:t>Average data for multiple replicates</a:t>
            </a:r>
          </a:p>
          <a:p>
            <a:r>
              <a:rPr lang="en-US" dirty="0"/>
              <a:t>Perform enrichment analysis</a:t>
            </a:r>
          </a:p>
          <a:p>
            <a:r>
              <a:rPr lang="en-US" dirty="0"/>
              <a:t>Generate table of data for selected panel</a:t>
            </a:r>
          </a:p>
          <a:p>
            <a:r>
              <a:rPr lang="en-US" dirty="0"/>
              <a:t>Export to </a:t>
            </a:r>
            <a:r>
              <a:rPr lang="en-US" dirty="0" err="1"/>
              <a:t>SmartTable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06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Dashboard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normalization and significance calculations before uploading data, if applicable.  </a:t>
            </a:r>
          </a:p>
          <a:p>
            <a:r>
              <a:rPr lang="en-US" dirty="0"/>
              <a:t>Decide whether to average replicates before upload, or have dashboard do it for you (performance implications)</a:t>
            </a:r>
          </a:p>
          <a:p>
            <a:r>
              <a:rPr lang="en-US" dirty="0"/>
              <a:t>Import data as a column-delimited file</a:t>
            </a:r>
          </a:p>
          <a:p>
            <a:pPr lvl="1"/>
            <a:r>
              <a:rPr lang="en-US" dirty="0"/>
              <a:t>Gene names/metabolite names/IDs in first column</a:t>
            </a:r>
          </a:p>
          <a:p>
            <a:pPr lvl="1"/>
            <a:r>
              <a:rPr lang="en-US" dirty="0"/>
              <a:t>Specify which other columns contain data of interest </a:t>
            </a:r>
          </a:p>
          <a:p>
            <a:pPr lvl="1"/>
            <a:r>
              <a:rPr lang="en-US" dirty="0"/>
              <a:t>Types of data values</a:t>
            </a:r>
          </a:p>
          <a:p>
            <a:pPr lvl="2"/>
            <a:r>
              <a:rPr lang="en-US" dirty="0"/>
              <a:t>Fold change values</a:t>
            </a:r>
          </a:p>
          <a:p>
            <a:pPr lvl="2"/>
            <a:r>
              <a:rPr lang="en-US" dirty="0"/>
              <a:t>Absolute quantities (counts, areas, intensities)</a:t>
            </a:r>
          </a:p>
          <a:p>
            <a:pPr lvl="2"/>
            <a:r>
              <a:rPr lang="en-US" dirty="0"/>
              <a:t>P-values from replicate analysis (used for enrichment analysis)</a:t>
            </a:r>
          </a:p>
          <a:p>
            <a:r>
              <a:rPr lang="en-US" dirty="0"/>
              <a:t>Modify diagram scale as needed, choose log vs linear</a:t>
            </a:r>
          </a:p>
        </p:txBody>
      </p:sp>
    </p:spTree>
    <p:extLst>
      <p:ext uri="{BB962C8B-B14F-4D97-AF65-F5344CB8AC3E}">
        <p14:creationId xmlns:p14="http://schemas.microsoft.com/office/powerpoint/2010/main" val="1308729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Enrichment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systems have more perturbed genes than expected by chance?</a:t>
            </a:r>
          </a:p>
          <a:p>
            <a:r>
              <a:rPr lang="en-US" dirty="0"/>
              <a:t>User specifies</a:t>
            </a:r>
          </a:p>
          <a:p>
            <a:pPr lvl="1"/>
            <a:r>
              <a:rPr lang="en-US" sz="1350" dirty="0"/>
              <a:t>A p-value column associated with each </a:t>
            </a:r>
            <a:r>
              <a:rPr lang="en-US" sz="1350" dirty="0" err="1"/>
              <a:t>timepoint</a:t>
            </a:r>
            <a:endParaRPr lang="en-US" sz="1350" dirty="0"/>
          </a:p>
          <a:p>
            <a:pPr lvl="1"/>
            <a:r>
              <a:rPr lang="en-US" sz="1350" dirty="0"/>
              <a:t>Threshold (0.05 in this example)</a:t>
            </a:r>
          </a:p>
          <a:p>
            <a:pPr lvl="1"/>
            <a:r>
              <a:rPr lang="en-US" sz="1350" dirty="0"/>
              <a:t>Multiple hypothesis correction function</a:t>
            </a:r>
          </a:p>
          <a:p>
            <a:r>
              <a:rPr lang="en-US" dirty="0"/>
              <a:t>Compute enrichment score for every system, subsystem</a:t>
            </a:r>
          </a:p>
          <a:p>
            <a:pPr lvl="1"/>
            <a:r>
              <a:rPr lang="en-US" sz="1350" dirty="0"/>
              <a:t>Fisher-exact hypergeometric test</a:t>
            </a:r>
          </a:p>
          <a:p>
            <a:pPr lvl="1"/>
            <a:r>
              <a:rPr lang="en-US" sz="1350" dirty="0"/>
              <a:t>Enrichment score for a system = -log</a:t>
            </a:r>
            <a:r>
              <a:rPr lang="en-US" sz="1350" baseline="-25000" dirty="0"/>
              <a:t>10</a:t>
            </a:r>
            <a:r>
              <a:rPr lang="en-US" sz="1350" dirty="0"/>
              <a:t>(p-value)</a:t>
            </a:r>
          </a:p>
          <a:p>
            <a:r>
              <a:rPr lang="en-US" dirty="0"/>
              <a:t>Panels show</a:t>
            </a:r>
          </a:p>
          <a:p>
            <a:pPr lvl="1"/>
            <a:r>
              <a:rPr lang="en-US" sz="1350" dirty="0"/>
              <a:t>Enrichment scores for each system</a:t>
            </a:r>
          </a:p>
          <a:p>
            <a:pPr lvl="1"/>
            <a:r>
              <a:rPr lang="en-US" sz="1350" dirty="0"/>
              <a:t>Highest component subsystem score</a:t>
            </a:r>
          </a:p>
        </p:txBody>
      </p:sp>
    </p:spTree>
    <p:extLst>
      <p:ext uri="{BB962C8B-B14F-4D97-AF65-F5344CB8AC3E}">
        <p14:creationId xmlns:p14="http://schemas.microsoft.com/office/powerpoint/2010/main" val="4143468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93" y="95491"/>
            <a:ext cx="7590651" cy="488741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03" y="781290"/>
            <a:ext cx="3574404" cy="26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1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9941" y="1827417"/>
            <a:ext cx="6172200" cy="2157168"/>
          </a:xfrm>
        </p:spPr>
        <p:txBody>
          <a:bodyPr/>
          <a:lstStyle/>
          <a:p>
            <a:pPr algn="ctr"/>
            <a:r>
              <a:rPr lang="en-US" dirty="0"/>
              <a:t>Pathway Collages</a:t>
            </a:r>
            <a:br>
              <a:rPr lang="en-US" dirty="0"/>
            </a:br>
            <a:br>
              <a:rPr lang="en-US" sz="2100" dirty="0"/>
            </a:b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776553519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Pathway Collage?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Application (but accessible from both web and desktop </a:t>
            </a:r>
            <a:r>
              <a:rPr lang="en-US" dirty="0" err="1"/>
              <a:t>PTools</a:t>
            </a:r>
            <a:r>
              <a:rPr lang="en-US" dirty="0"/>
              <a:t>)</a:t>
            </a:r>
          </a:p>
          <a:p>
            <a:r>
              <a:rPr lang="en-US" dirty="0"/>
              <a:t>User-specified set of Pathway Diagrams</a:t>
            </a:r>
          </a:p>
          <a:p>
            <a:r>
              <a:rPr lang="en-US" dirty="0" err="1"/>
              <a:t>Zoomable</a:t>
            </a:r>
            <a:r>
              <a:rPr lang="en-US" dirty="0"/>
              <a:t>, Editable, Customizable</a:t>
            </a:r>
          </a:p>
          <a:p>
            <a:r>
              <a:rPr lang="en-US" dirty="0"/>
              <a:t>Generate High-Quality Images for Publications and Presentations</a:t>
            </a:r>
          </a:p>
          <a:p>
            <a:r>
              <a:rPr lang="en-US" dirty="0"/>
              <a:t>Overlay Omics Data</a:t>
            </a:r>
          </a:p>
          <a:p>
            <a:endParaRPr lang="en-US" dirty="0"/>
          </a:p>
          <a:p>
            <a:r>
              <a:rPr lang="en-US" dirty="0"/>
              <a:t>Implemented in JavaScript using </a:t>
            </a:r>
            <a:r>
              <a:rPr lang="en-US" dirty="0" err="1"/>
              <a:t>Cytoscape.js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99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11" y="329487"/>
            <a:ext cx="4382691" cy="4726781"/>
          </a:xfrm>
        </p:spPr>
      </p:pic>
    </p:spTree>
    <p:extLst>
      <p:ext uri="{BB962C8B-B14F-4D97-AF65-F5344CB8AC3E}">
        <p14:creationId xmlns:p14="http://schemas.microsoft.com/office/powerpoint/2010/main" val="296751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Location in the Overview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Non-cytoplasmic proteins with known locations shown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In </a:t>
            </a:r>
            <a:r>
              <a:rPr lang="en-US" i="1" dirty="0">
                <a:latin typeface="Arial Narrow" charset="0"/>
                <a:ea typeface="ＭＳ Ｐゴシック" charset="-128"/>
              </a:rPr>
              <a:t>E. coli</a:t>
            </a:r>
            <a:r>
              <a:rPr lang="en-US" dirty="0">
                <a:latin typeface="Arial Narrow" charset="0"/>
                <a:ea typeface="ＭＳ Ｐゴシック" charset="-128"/>
              </a:rPr>
              <a:t>, that means periplasmic, cell and outer membrane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This includes proteins with no associated reaction</a:t>
            </a:r>
          </a:p>
          <a:p>
            <a:endParaRPr lang="en-US" dirty="0">
              <a:latin typeface="Arial Narrow" charset="0"/>
              <a:ea typeface="ＭＳ Ｐゴシック" charset="-128"/>
            </a:endParaRPr>
          </a:p>
          <a:p>
            <a:endParaRPr lang="en-US" dirty="0">
              <a:latin typeface="Arial Narrow" charset="0"/>
              <a:ea typeface="ＭＳ Ｐゴシック" charset="-128"/>
            </a:endParaRPr>
          </a:p>
          <a:p>
            <a:endParaRPr lang="en-US" dirty="0">
              <a:latin typeface="Arial Narrow" charset="0"/>
              <a:ea typeface="ＭＳ Ｐゴシック" charset="-128"/>
            </a:endParaRPr>
          </a:p>
          <a:p>
            <a:r>
              <a:rPr lang="en-US" dirty="0"/>
              <a:t>Desktop:</a:t>
            </a:r>
          </a:p>
          <a:p>
            <a:pPr lvl="1"/>
            <a:r>
              <a:rPr lang="en-US" dirty="0"/>
              <a:t>Overview&gt;Show/Hide Transport Links</a:t>
            </a:r>
          </a:p>
        </p:txBody>
      </p:sp>
    </p:spTree>
    <p:extLst>
      <p:ext uri="{BB962C8B-B14F-4D97-AF65-F5344CB8AC3E}">
        <p14:creationId xmlns:p14="http://schemas.microsoft.com/office/powerpoint/2010/main" val="3756494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Adjust position of pathways, metabolites, etc.</a:t>
            </a:r>
          </a:p>
          <a:p>
            <a:r>
              <a:rPr lang="en-US" dirty="0"/>
              <a:t>Edit labels</a:t>
            </a:r>
          </a:p>
          <a:p>
            <a:r>
              <a:rPr lang="en-US" dirty="0"/>
              <a:t>Customize appearance of nodes, edges</a:t>
            </a:r>
          </a:p>
          <a:p>
            <a:r>
              <a:rPr lang="en-US" dirty="0"/>
              <a:t>Show connections between pathways</a:t>
            </a:r>
          </a:p>
          <a:p>
            <a:r>
              <a:rPr lang="en-US" dirty="0"/>
              <a:t>Merge duplicate metabolites, delete entities</a:t>
            </a:r>
          </a:p>
          <a:p>
            <a:r>
              <a:rPr lang="en-US" dirty="0"/>
              <a:t>Add pathways involving metabolite</a:t>
            </a:r>
          </a:p>
          <a:p>
            <a:r>
              <a:rPr lang="en-US" dirty="0"/>
              <a:t>Highlight metabolites, reactions, enzymes of interest</a:t>
            </a:r>
          </a:p>
          <a:p>
            <a:r>
              <a:rPr lang="en-US" dirty="0"/>
              <a:t>Show/Hide Omics Data</a:t>
            </a:r>
          </a:p>
          <a:p>
            <a:r>
              <a:rPr lang="en-US" dirty="0"/>
              <a:t>Tooltips provide links to </a:t>
            </a:r>
            <a:r>
              <a:rPr lang="en-US" dirty="0" err="1"/>
              <a:t>BioCyc</a:t>
            </a:r>
            <a:r>
              <a:rPr lang="en-US" dirty="0"/>
              <a:t>/</a:t>
            </a:r>
            <a:r>
              <a:rPr lang="en-US" dirty="0" err="1"/>
              <a:t>PTools</a:t>
            </a:r>
            <a:r>
              <a:rPr lang="en-US" dirty="0"/>
              <a:t> pages</a:t>
            </a:r>
          </a:p>
          <a:p>
            <a:r>
              <a:rPr lang="en-US" dirty="0"/>
              <a:t>Save/Reload/Export to PNG</a:t>
            </a:r>
          </a:p>
        </p:txBody>
      </p:sp>
    </p:spTree>
    <p:extLst>
      <p:ext uri="{BB962C8B-B14F-4D97-AF65-F5344CB8AC3E}">
        <p14:creationId xmlns:p14="http://schemas.microsoft.com/office/powerpoint/2010/main" val="31250589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Pathway Collage App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79" y="902826"/>
            <a:ext cx="5736125" cy="3932498"/>
          </a:xfrm>
        </p:spPr>
      </p:pic>
      <p:sp>
        <p:nvSpPr>
          <p:cNvPr id="5" name="Oval 4"/>
          <p:cNvSpPr/>
          <p:nvPr/>
        </p:nvSpPr>
        <p:spPr bwMode="auto">
          <a:xfrm>
            <a:off x="2688222" y="1731862"/>
            <a:ext cx="1154575" cy="2430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en-US" sz="15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032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Collage from a </a:t>
            </a:r>
            <a:r>
              <a:rPr lang="en-US" dirty="0" err="1"/>
              <a:t>SmartTable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69" y="1163256"/>
            <a:ext cx="6556402" cy="3411637"/>
          </a:xfrm>
        </p:spPr>
      </p:pic>
      <p:sp>
        <p:nvSpPr>
          <p:cNvPr id="5" name="Oval 4"/>
          <p:cNvSpPr/>
          <p:nvPr/>
        </p:nvSpPr>
        <p:spPr bwMode="auto">
          <a:xfrm>
            <a:off x="6239223" y="2274426"/>
            <a:ext cx="1457942" cy="3125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en-US" sz="15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571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Collage from Desktop Software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41" y="1314466"/>
            <a:ext cx="6172200" cy="3043206"/>
          </a:xfrm>
        </p:spPr>
      </p:pic>
      <p:sp>
        <p:nvSpPr>
          <p:cNvPr id="5" name="Oval 4"/>
          <p:cNvSpPr/>
          <p:nvPr/>
        </p:nvSpPr>
        <p:spPr bwMode="auto">
          <a:xfrm>
            <a:off x="1620457" y="2369917"/>
            <a:ext cx="1006997" cy="15625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en-US" sz="1500">
              <a:latin typeface="Helvetica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455779" y="2109486"/>
            <a:ext cx="885464" cy="1562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hangingPunct="0"/>
            <a:endParaRPr lang="en-US" sz="150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816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75" y="355921"/>
            <a:ext cx="6242167" cy="4636325"/>
          </a:xfrm>
        </p:spPr>
      </p:pic>
    </p:spTree>
    <p:extLst>
      <p:ext uri="{BB962C8B-B14F-4D97-AF65-F5344CB8AC3E}">
        <p14:creationId xmlns:p14="http://schemas.microsoft.com/office/powerpoint/2010/main" val="454791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CABB4-374A-754D-AFD7-B1CE5857A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Omics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39570-3316-AB4C-BEDC-53ACFB253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of most perturbed pathways</a:t>
            </a:r>
          </a:p>
          <a:p>
            <a:r>
              <a:rPr lang="en-US" dirty="0" err="1"/>
              <a:t>SmartTable</a:t>
            </a:r>
            <a:r>
              <a:rPr lang="en-US" dirty="0"/>
              <a:t> enrichment analyses and other transformations</a:t>
            </a:r>
          </a:p>
          <a:p>
            <a:r>
              <a:rPr lang="en-US" dirty="0"/>
              <a:t>Pathway Covering (web only)</a:t>
            </a:r>
          </a:p>
          <a:p>
            <a:r>
              <a:rPr lang="en-US" dirty="0"/>
              <a:t>Genome browser tracks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0496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Perturbation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857250"/>
            <a:ext cx="5772150" cy="3600450"/>
          </a:xfrm>
        </p:spPr>
        <p:txBody>
          <a:bodyPr/>
          <a:lstStyle/>
          <a:p>
            <a:r>
              <a:rPr lang="en-US" dirty="0"/>
              <a:t>Extent to which a pathway is up/down-regulated</a:t>
            </a:r>
          </a:p>
          <a:p>
            <a:r>
              <a:rPr lang="en-US" dirty="0"/>
              <a:t>Based on reaction perturbation scores RPS or DRPS</a:t>
            </a:r>
          </a:p>
          <a:p>
            <a:r>
              <a:rPr lang="en-US" dirty="0"/>
              <a:t>Single time point: RPS based on fold change (FC) over all metabolites or genes of reaction</a:t>
            </a:r>
          </a:p>
          <a:p>
            <a:pPr lvl="1"/>
            <a:r>
              <a:rPr lang="en-US" dirty="0"/>
              <a:t>RPS(R) = max(|FC(R)|) over all metabolites or genes associated with R</a:t>
            </a:r>
          </a:p>
          <a:p>
            <a:pPr lvl="1"/>
            <a:r>
              <a:rPr lang="en-US" dirty="0"/>
              <a:t>PPS for pathway P computed from reactions R</a:t>
            </a:r>
            <a:r>
              <a:rPr lang="en-US" baseline="-25000" dirty="0"/>
              <a:t>i</a:t>
            </a:r>
            <a:r>
              <a:rPr lang="en-US" dirty="0"/>
              <a:t> of P: </a:t>
            </a:r>
          </a:p>
          <a:p>
            <a:pPr marL="345281" lvl="2" indent="0">
              <a:buNone/>
            </a:pPr>
            <a:r>
              <a:rPr lang="en-US" dirty="0"/>
              <a:t>PPS(P) = √sum(RPS(R</a:t>
            </a:r>
            <a:r>
              <a:rPr lang="en-US" baseline="-25000" dirty="0"/>
              <a:t>i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Multiple time points: DRPS based on maximum difference over all timepoints, over all metabolites or genes of reaction:</a:t>
            </a:r>
          </a:p>
          <a:p>
            <a:pPr lvl="1"/>
            <a:r>
              <a:rPr lang="en-US" dirty="0"/>
              <a:t>DRPS(R) = max (|(max(FC(R)</a:t>
            </a:r>
            <a:r>
              <a:rPr lang="en-US" baseline="-25000" dirty="0"/>
              <a:t>t1-N</a:t>
            </a:r>
            <a:r>
              <a:rPr lang="en-US" dirty="0"/>
              <a:t>) – min (FC(R)</a:t>
            </a:r>
            <a:r>
              <a:rPr lang="en-US" baseline="-25000" dirty="0"/>
              <a:t>t1-N</a:t>
            </a:r>
            <a:r>
              <a:rPr lang="en-US" dirty="0"/>
              <a:t>)|)</a:t>
            </a:r>
          </a:p>
          <a:p>
            <a:pPr lvl="1"/>
            <a:r>
              <a:rPr lang="en-US" dirty="0"/>
              <a:t>DPPS(P) = √sum(DRPS(R</a:t>
            </a:r>
            <a:r>
              <a:rPr lang="en-US" baseline="-25000" dirty="0"/>
              <a:t>i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142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71450"/>
            <a:ext cx="5772150" cy="857250"/>
          </a:xfrm>
        </p:spPr>
        <p:txBody>
          <a:bodyPr/>
          <a:lstStyle/>
          <a:p>
            <a:r>
              <a:rPr lang="en-US" dirty="0"/>
              <a:t>Paint Metabolomics Data onto </a:t>
            </a:r>
            <a:br>
              <a:rPr lang="en-US" dirty="0"/>
            </a:br>
            <a:r>
              <a:rPr lang="en-US" dirty="0"/>
              <a:t>Table of Pathways Sorted by DPPS Score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7696"/>
            <a:ext cx="6858000" cy="331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188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SmartTables for Omics </a:t>
            </a:r>
            <a:br>
              <a:rPr lang="en-US" dirty="0"/>
            </a:br>
            <a:r>
              <a:rPr lang="en-US" dirty="0"/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</a:t>
            </a:r>
            <a:r>
              <a:rPr lang="en-US" dirty="0" err="1"/>
              <a:t>SmT</a:t>
            </a:r>
            <a:r>
              <a:rPr lang="en-US" dirty="0"/>
              <a:t> from omics data file</a:t>
            </a:r>
          </a:p>
          <a:p>
            <a:endParaRPr lang="en-US" dirty="0"/>
          </a:p>
          <a:p>
            <a:r>
              <a:rPr lang="en-US" dirty="0"/>
              <a:t>Enrichment analysis</a:t>
            </a:r>
          </a:p>
          <a:p>
            <a:endParaRPr lang="en-US" dirty="0"/>
          </a:p>
          <a:p>
            <a:r>
              <a:rPr lang="en-US" dirty="0"/>
              <a:t>Groups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</a:t>
            </a:r>
            <a:r>
              <a:rPr lang="en-US" dirty="0"/>
              <a:t>Transform Group </a:t>
            </a:r>
            <a:r>
              <a:rPr lang="en-US" dirty="0" err="1">
                <a:sym typeface="Wingdings"/>
              </a:rPr>
              <a:t>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Pathways of Gene</a:t>
            </a:r>
          </a:p>
          <a:p>
            <a:pPr lvl="1"/>
            <a:r>
              <a:rPr lang="en-US" dirty="0">
                <a:sym typeface="Wingdings"/>
              </a:rPr>
              <a:t>Significant Pathways of Gene</a:t>
            </a:r>
          </a:p>
          <a:p>
            <a:pPr lvl="1"/>
            <a:r>
              <a:rPr lang="en-US" dirty="0">
                <a:sym typeface="Wingdings"/>
              </a:rPr>
              <a:t>Genes in Same </a:t>
            </a:r>
            <a:r>
              <a:rPr lang="en-US" dirty="0" err="1">
                <a:sym typeface="Wingdings"/>
              </a:rPr>
              <a:t>Operon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Regulators of Gene</a:t>
            </a:r>
          </a:p>
          <a:p>
            <a:pPr lvl="1"/>
            <a:r>
              <a:rPr lang="en-US" dirty="0">
                <a:sym typeface="Wingdings"/>
              </a:rPr>
              <a:t>Enrichment Analysis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992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Exercises: Cellular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Highlight the compound oxaloacetate.  Show all reactions of oxaloacetate.  Choose one of the nodes for oxaloacetate and draw connections to all others.</a:t>
            </a:r>
          </a:p>
          <a:p>
            <a:r>
              <a:rPr lang="en-US" dirty="0"/>
              <a:t>Highlight all reactions in </a:t>
            </a:r>
            <a:r>
              <a:rPr lang="en-US" dirty="0" err="1"/>
              <a:t>EcoCyc</a:t>
            </a:r>
            <a:r>
              <a:rPr lang="en-US" dirty="0"/>
              <a:t> that are regulated by </a:t>
            </a:r>
            <a:r>
              <a:rPr lang="en-US" dirty="0" err="1"/>
              <a:t>ArcA</a:t>
            </a:r>
            <a:r>
              <a:rPr lang="en-US" dirty="0"/>
              <a:t>.</a:t>
            </a:r>
          </a:p>
          <a:p>
            <a:r>
              <a:rPr lang="en-US" dirty="0"/>
              <a:t>Highlight all reactions in </a:t>
            </a:r>
            <a:r>
              <a:rPr lang="en-US" dirty="0" err="1"/>
              <a:t>EcoCyc</a:t>
            </a:r>
            <a:r>
              <a:rPr lang="en-US" dirty="0"/>
              <a:t> that are inhibited by ADP.</a:t>
            </a:r>
          </a:p>
        </p:txBody>
      </p:sp>
    </p:spTree>
    <p:extLst>
      <p:ext uri="{BB962C8B-B14F-4D97-AF65-F5344CB8AC3E}">
        <p14:creationId xmlns:p14="http://schemas.microsoft.com/office/powerpoint/2010/main" val="350650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Mouse-Over in the </a:t>
            </a:r>
            <a:r>
              <a:rPr lang="en-US" dirty="0" err="1"/>
              <a:t>CellOv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Mousing</a:t>
            </a:r>
            <a:r>
              <a:rPr lang="en-US" dirty="0"/>
              <a:t> over gray background identifies pathway class</a:t>
            </a:r>
          </a:p>
          <a:p>
            <a:r>
              <a:rPr lang="en-US" dirty="0" err="1"/>
              <a:t>Mousing</a:t>
            </a:r>
            <a:r>
              <a:rPr lang="en-US" dirty="0"/>
              <a:t> over a node gives compound name and pathway</a:t>
            </a:r>
          </a:p>
          <a:p>
            <a:r>
              <a:rPr lang="en-US" dirty="0" err="1"/>
              <a:t>Mousing</a:t>
            </a:r>
            <a:r>
              <a:rPr lang="en-US" dirty="0"/>
              <a:t> over a line gives reaction information</a:t>
            </a:r>
          </a:p>
          <a:p>
            <a:r>
              <a:rPr lang="en-US" dirty="0"/>
              <a:t>Can click through from anything to the PGDB</a:t>
            </a:r>
          </a:p>
          <a:p>
            <a:endParaRPr lang="en-US" dirty="0"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31442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Exercises: Omics Viewer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48" y="800100"/>
            <a:ext cx="7313502" cy="3943350"/>
          </a:xfrm>
        </p:spPr>
        <p:txBody>
          <a:bodyPr/>
          <a:lstStyle/>
          <a:p>
            <a:r>
              <a:rPr lang="en-US" dirty="0"/>
              <a:t>Upload E. coli gene expression time series data from time-</a:t>
            </a:r>
            <a:r>
              <a:rPr lang="en-US" dirty="0" err="1"/>
              <a:t>series.txt</a:t>
            </a:r>
            <a:r>
              <a:rPr lang="en-US" dirty="0"/>
              <a:t> onto Cellular Overview Diagram.</a:t>
            </a:r>
          </a:p>
          <a:p>
            <a:pPr lvl="1"/>
            <a:r>
              <a:rPr lang="en-US" dirty="0"/>
              <a:t>Relative data, 0-centered</a:t>
            </a:r>
          </a:p>
          <a:p>
            <a:pPr lvl="1"/>
            <a:r>
              <a:rPr lang="en-US" dirty="0"/>
              <a:t>Show data columns 5-11</a:t>
            </a:r>
          </a:p>
          <a:p>
            <a:pPr lvl="1"/>
            <a:r>
              <a:rPr lang="en-US" dirty="0"/>
              <a:t>Specify color scheme maximum cutoff 2</a:t>
            </a:r>
          </a:p>
          <a:p>
            <a:r>
              <a:rPr lang="en-US" dirty="0"/>
              <a:t>Stop animation, use arrows to change current </a:t>
            </a:r>
            <a:r>
              <a:rPr lang="en-US" dirty="0" err="1"/>
              <a:t>timepoint</a:t>
            </a:r>
            <a:r>
              <a:rPr lang="en-US" dirty="0"/>
              <a:t>.</a:t>
            </a:r>
          </a:p>
          <a:p>
            <a:r>
              <a:rPr lang="en-US" dirty="0"/>
              <a:t>Right-click on one or more interesting reactions and show omics popup.</a:t>
            </a:r>
          </a:p>
          <a:p>
            <a:r>
              <a:rPr lang="en-US" dirty="0"/>
              <a:t>Navigate to pathway and show omics popups on pathway diagram.</a:t>
            </a:r>
          </a:p>
          <a:p>
            <a:r>
              <a:rPr lang="en-US" dirty="0"/>
              <a:t>Perform analogous operations on </a:t>
            </a:r>
            <a:r>
              <a:rPr lang="en-US" dirty="0" err="1"/>
              <a:t>EcoCyc</a:t>
            </a:r>
            <a:r>
              <a:rPr lang="en-US" dirty="0"/>
              <a:t> website.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082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C48BB-7A5E-E743-9D7A-B46DE009F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Exercises: Omics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4F1F-C36D-CE44-A668-3F2FF2BF6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Upload E. coli gene expression time series data from </a:t>
            </a:r>
            <a:r>
              <a:rPr lang="en-US" dirty="0" err="1"/>
              <a:t>ecoli-feuer-toaerobic-significant.txt</a:t>
            </a:r>
            <a:r>
              <a:rPr lang="en-US" dirty="0"/>
              <a:t> onto Omics Dashboard.</a:t>
            </a:r>
          </a:p>
          <a:p>
            <a:pPr lvl="1"/>
            <a:r>
              <a:rPr lang="en-US" dirty="0"/>
              <a:t>Absolute data</a:t>
            </a:r>
          </a:p>
          <a:p>
            <a:pPr lvl="1"/>
            <a:r>
              <a:rPr lang="en-US" dirty="0"/>
              <a:t>Show data columns 1-6</a:t>
            </a:r>
          </a:p>
          <a:p>
            <a:r>
              <a:rPr lang="en-US" dirty="0"/>
              <a:t>Use Display Preferences to set default scale type to Log</a:t>
            </a:r>
          </a:p>
          <a:p>
            <a:r>
              <a:rPr lang="en-US" dirty="0"/>
              <a:t>Click on one or more interesting subsystems and drill down to gene level.</a:t>
            </a:r>
          </a:p>
          <a:p>
            <a:r>
              <a:rPr lang="en-US" dirty="0"/>
              <a:t>Drill down to gene level for a pathway-based subsystem, and click on buttons to Show Pathway and Show Operons.</a:t>
            </a:r>
          </a:p>
          <a:p>
            <a:r>
              <a:rPr lang="en-US" dirty="0"/>
              <a:t>Explore options and controls.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Zooming and Panning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0" y="1028700"/>
            <a:ext cx="5772150" cy="3600450"/>
          </a:xfrm>
        </p:spPr>
        <p:txBody>
          <a:bodyPr/>
          <a:lstStyle/>
          <a:p>
            <a:r>
              <a:rPr lang="en-US" dirty="0"/>
              <a:t>Web mode:</a:t>
            </a:r>
          </a:p>
          <a:p>
            <a:pPr lvl="1"/>
            <a:r>
              <a:rPr lang="en-US" dirty="0"/>
              <a:t>Hold mouse and drag to pan</a:t>
            </a:r>
          </a:p>
          <a:p>
            <a:pPr lvl="1"/>
            <a:r>
              <a:rPr lang="en-US" dirty="0"/>
              <a:t>Click ladder at upper left, or double-click to zoom</a:t>
            </a:r>
          </a:p>
          <a:p>
            <a:pPr lvl="1"/>
            <a:endParaRPr lang="en-US" dirty="0"/>
          </a:p>
          <a:p>
            <a:r>
              <a:rPr lang="en-US" dirty="0"/>
              <a:t>Desktop: right-click to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Zoom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Pop up pathways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Highlight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Indicate pathway connections (clear in overview menu)</a:t>
            </a:r>
          </a:p>
          <a:p>
            <a:pPr lvl="1"/>
            <a:r>
              <a:rPr lang="en-US" dirty="0">
                <a:latin typeface="Arial Narrow" charset="0"/>
                <a:ea typeface="ＭＳ Ｐゴシック" charset="-128"/>
              </a:rPr>
              <a:t>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in the Overview Desktop Mode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Overview&gt;Highlight&gt;many options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Pathway by class (biosynthesis &gt; all &gt; select all)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Reactions &gt; All without EC numbers (note second color)</a:t>
            </a:r>
          </a:p>
          <a:p>
            <a:pPr lvl="2"/>
            <a:r>
              <a:rPr lang="en-US">
                <a:latin typeface="Arial Narrow" charset="0"/>
                <a:ea typeface="ＭＳ Ｐゴシック" charset="-128"/>
              </a:rPr>
              <a:t>Note all reaction options (many!)</a:t>
            </a:r>
          </a:p>
          <a:p>
            <a:pPr lvl="1"/>
            <a:r>
              <a:rPr lang="en-US">
                <a:latin typeface="Arial Narrow" charset="0"/>
                <a:ea typeface="ＭＳ Ｐゴシック" charset="-128"/>
              </a:rPr>
              <a:t>Reactions &gt; By modulation</a:t>
            </a:r>
          </a:p>
          <a:p>
            <a:r>
              <a:rPr lang="en-US"/>
              <a:t>Can clear highlighting at any time</a:t>
            </a:r>
          </a:p>
          <a:p>
            <a:r>
              <a:rPr lang="en-US"/>
              <a:t>Can save highlighting to file for later use</a:t>
            </a:r>
          </a:p>
          <a:p>
            <a:r>
              <a:rPr lang="en-US"/>
              <a:t>Can do Genes and Compounds as well</a:t>
            </a:r>
          </a:p>
          <a:p>
            <a:r>
              <a:rPr lang="en-US"/>
              <a:t>Can pull information from a file, or from answer list</a:t>
            </a:r>
          </a:p>
        </p:txBody>
      </p:sp>
    </p:spTree>
    <p:extLst>
      <p:ext uri="{BB962C8B-B14F-4D97-AF65-F5344CB8AC3E}">
        <p14:creationId xmlns:p14="http://schemas.microsoft.com/office/powerpoint/2010/main" val="3783793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in the Overview Web Mode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</a:t>
            </a:r>
            <a:r>
              <a:rPr lang="en-US" dirty="0" err="1"/>
              <a:t>cmds</a:t>
            </a:r>
            <a:r>
              <a:rPr lang="en-US" dirty="0"/>
              <a:t> in right-sidebar</a:t>
            </a:r>
            <a:endParaRPr lang="en-US" dirty="0">
              <a:latin typeface="Arial Narrow" charset="0"/>
              <a:ea typeface="ＭＳ Ｐゴシック" charset="-128"/>
            </a:endParaRPr>
          </a:p>
          <a:p>
            <a:r>
              <a:rPr lang="en-US" dirty="0"/>
              <a:t>Clear/enable individual highlights using switching panel at upper right</a:t>
            </a:r>
          </a:p>
          <a:p>
            <a:r>
              <a:rPr lang="en-US" dirty="0"/>
              <a:t>Can save highlighting to file or URL for later use</a:t>
            </a:r>
          </a:p>
          <a:p>
            <a:pPr lvl="1"/>
            <a:r>
              <a:rPr lang="en-US" dirty="0"/>
              <a:t>Right -&gt; Generate Bookmark for Current Cellular Overview</a:t>
            </a:r>
          </a:p>
          <a:p>
            <a:r>
              <a:rPr lang="en-US" dirty="0"/>
              <a:t>Multiple highlight</a:t>
            </a:r>
          </a:p>
          <a:p>
            <a:pPr lvl="1"/>
            <a:r>
              <a:rPr lang="en-US" dirty="0"/>
              <a:t>Highlight/Omics View Based on Names and Frame 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70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 - &amp;quot;An Overview of SRI International&amp;#x0D;&amp;#x0A;We are a community of innovation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A Period of Great Change…&amp;#x0D;&amp;#x0A;Tremendous opportunities for innovation&amp;quot;&quot;/&gt;&lt;property id=&quot;20307&quot; value=&quot;261&quot;/&gt;&lt;/object&gt;&lt;object type=&quot;3&quot; unique_id=&quot;10007&quot;&gt;&lt;property id=&quot;20148&quot; value=&quot;5&quot;/&gt;&lt;property id=&quot;20300&quot; value=&quot;Slide 4 - &amp;quot;… and the Challenges Are Increasing&amp;#x0D;&amp;#x0A;Keeping up with accelerating rates of change&amp;quot;&quot;/&gt;&lt;property id=&quot;20307&quot; value=&quot;262&quot;/&gt;&lt;/object&gt;&lt;object type=&quot;3&quot; unique_id=&quot;10008&quot;&gt;&lt;property id=&quot;20148&quot; value=&quot;5&quot;/&gt;&lt;property id=&quot;20300&quot; value=&quot;Slide 5 - &amp;quot;Essential Ingredients for Innovation &amp;#x0D;&amp;#x0A;SRI provides you with all three&amp;quot;&quot;/&gt;&lt;property id=&quot;20307&quot; value=&quot;263&quot;/&gt;&lt;/object&gt;&lt;object type=&quot;3&quot; unique_id=&quot;10009&quot;&gt;&lt;property id=&quot;20148&quot; value=&quot;5&quot;/&gt;&lt;property id=&quot;20300&quot; value=&quot;Slide 6 - &amp;quot;SRI International Profile&amp;#x0D;&amp;#x0A;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Who We Are&amp;#x0D;&amp;#x0A;SRI is a world-leading independent R&amp;amp;D organization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Our Mission &amp;#x0D;&amp;#x0A;Dedicated to client success and lasting value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What We Do&amp;#x0D;&amp;#x0A;We create solutions that address your needs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Our Focus Areas&amp;#x0D;&amp;#x0A;Multidisciplinary teams leverage core technology and research areas&amp;quot;&quot;/&gt;&lt;property id=&quot;20307&quot; value=&quot;268&quot;/&gt;&lt;/object&gt;&lt;object type=&quot;3&quot; unique_id=&quot;10014&quot;&gt;&lt;property id=&quot;20148&quot; value=&quot;5&quot;/&gt;&lt;property id=&quot;20300&quot; value=&quot;Slide 11 - &amp;quot;Clients throughout the World&amp;#x0D;&amp;#x0A;Providing value from Silicon Valley to our clients worldwide  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SRI and Sarnoff Technology Spin-off Ventures&amp;#x0D;&amp;#x0A;Growth opportunities that bring innovations to market&amp;quot;&quot;/&gt;&lt;property id=&quot;20307&quot; value=&quot;273&quot;/&gt;&lt;/object&gt;&lt;object type=&quot;3&quot; unique_id=&quot;10019&quot;&gt;&lt;property id=&quot;20148&quot; value=&quot;5&quot;/&gt;&lt;property id=&quot;20300&quot; value=&quot;Slide 16 - &amp;quot;Senior Management Team&amp;#x0D;&amp;#x0A;Leaders of customer-centric teams&amp;quot;&quot;/&gt;&lt;property id=&quot;20307&quot; value=&quot;274&quot;/&gt;&lt;/object&gt;&lt;object type=&quot;3&quot; unique_id=&quot;10020&quot;&gt;&lt;property id=&quot;20148&quot; value=&quot;5&quot;/&gt;&lt;property id=&quot;20300&quot; value=&quot;Slide 17 - &amp;quot;Distinguished Innovations&amp;#x0D;&amp;#x0A;&amp;quot;&quot;/&gt;&lt;property id=&quot;20307&quot; value=&quot;275&quot;/&gt;&lt;/object&gt;&lt;object type=&quot;3&quot; unique_id=&quot;10021&quot;&gt;&lt;property id=&quot;20148&quot; value=&quot;5&quot;/&gt;&lt;property id=&quot;20300&quot; value=&quot;Slide 18 - &amp;quot;SRI Innovations Have Changed the World&amp;#x0D;&amp;#x0A;More than 60 years of contributions to government, industry, and society&amp;quot;&quot;/&gt;&lt;property id=&quot;20307&quot; value=&quot;276&quot;/&gt;&lt;/object&gt;&lt;object type=&quot;3&quot; unique_id=&quot;10022&quot;&gt;&lt;property id=&quot;20148&quot; value=&quot;5&quot;/&gt;&lt;property id=&quot;20300&quot; value=&quot;Slide 19 - &amp;quot;Computing&amp;#x0D;&amp;#x0A;SRI invented the foundations of personal computing&amp;quot;&quot;/&gt;&lt;property id=&quot;20307&quot; value=&quot;277&quot;/&gt;&lt;/object&gt;&lt;object type=&quot;3&quot; unique_id=&quot;10023&quot;&gt;&lt;property id=&quot;20148&quot; value=&quot;5&quot;/&gt;&lt;property id=&quot;20300&quot; value=&quot;Slide 20 - &amp;quot;Intelligent Robotics&amp;#x0D;&amp;#x0A;SRI has pioneered robotics for more than 40 years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ternet and Networks&amp;#x0D;&amp;#x0A;SRI was there “before the beginning”&amp;quot;&quot;/&gt;&lt;property id=&quot;20307&quot; value=&quot;279&quot;/&gt;&lt;/object&gt;&lt;object type=&quot;3&quot; unique_id=&quot;10025&quot;&gt;&lt;property id=&quot;20148&quot; value=&quot;5&quot;/&gt;&lt;property id=&quot;20300&quot; value=&quot;Slide 22 - &amp;quot;Wireless Communications&amp;#x0D;&amp;#x0A;SRI made possible a new way to communicate&amp;quot;&quot;/&gt;&lt;property id=&quot;20307&quot; value=&quot;280&quot;/&gt;&lt;/object&gt;&lt;object type=&quot;3&quot; unique_id=&quot;10027&quot;&gt;&lt;property id=&quot;20148&quot; value=&quot;5&quot;/&gt;&lt;property id=&quot;20300&quot; value=&quot;Slide 23 - &amp;quot;National Defense&amp;#x0D;&amp;#x0A;SRI has helped our nation meet mission-critical needs for decades&amp;quot;&quot;/&gt;&lt;property id=&quot;20307&quot; value=&quot;282&quot;/&gt;&lt;/object&gt;&lt;object type=&quot;3&quot; unique_id=&quot;10028&quot;&gt;&lt;property id=&quot;20148&quot; value=&quot;5&quot;/&gt;&lt;property id=&quot;20300&quot; value=&quot;Slide 24 - &amp;quot;Penetrating Radars&amp;#x0D;&amp;#x0A;SRI technology pinpoints concealed items of interest &amp;quot;&quot;/&gt;&lt;property id=&quot;20307&quot; value=&quot;283&quot;/&gt;&lt;/object&gt;&lt;object type=&quot;3&quot; unique_id=&quot;10029&quot;&gt;&lt;property id=&quot;20148&quot; value=&quot;5&quot;/&gt;&lt;property id=&quot;20300&quot; value=&quot;Slide 25 - &amp;quot;Aerospace&amp;#x0D;&amp;#x0A;SRI innovations take flight&amp;quot;&quot;/&gt;&lt;property id=&quot;20307&quot; value=&quot;284&quot;/&gt;&lt;/object&gt;&lt;object type=&quot;3&quot; unique_id=&quot;10030&quot;&gt;&lt;property id=&quot;20148&quot; value=&quot;5&quot;/&gt;&lt;property id=&quot;20300&quot; value=&quot;Slide 26 - &amp;quot;Satellite Communications&amp;#x0D;&amp;#x0A;SRI designs, deploys, and operates complex systems &amp;quot;&quot;/&gt;&lt;property id=&quot;20307&quot; value=&quot;285&quot;/&gt;&lt;/object&gt;&lt;object type=&quot;3&quot; unique_id=&quot;10031&quot;&gt;&lt;property id=&quot;20148&quot; value=&quot;5&quot;/&gt;&lt;property id=&quot;20300&quot; value=&quot;Slide 27 - &amp;quot;Banking&amp;#x0D;&amp;#x0A;SRI revolutionized how money is moved and used&amp;quot;&quot;/&gt;&lt;property id=&quot;20307&quot; value=&quot;286&quot;/&gt;&lt;/object&gt;&lt;object type=&quot;3&quot; unique_id=&quot;10032&quot;&gt;&lt;property id=&quot;20148&quot; value=&quot;5&quot;/&gt;&lt;property id=&quot;20300&quot; value=&quot;Slide 28 - &amp;quot;Automation&amp;#x0D;&amp;#x0A;SRI technologies speed delivery of vital information&amp;quot;&quot;/&gt;&lt;property id=&quot;20307&quot; value=&quot;287&quot;/&gt;&lt;/object&gt;&lt;object type=&quot;3&quot; unique_id=&quot;10033&quot;&gt;&lt;property id=&quot;20148&quot; value=&quot;5&quot;/&gt;&lt;property id=&quot;20300&quot; value=&quot;Slide 29 - &amp;quot;Natural Language Speech Recognition&amp;#x0D;&amp;#x0A;SRI innovations give voice to customer transactions &amp;quot;&quot;/&gt;&lt;property id=&quot;20307&quot; value=&quot;288&quot;/&gt;&lt;/object&gt;&lt;object type=&quot;3&quot; unique_id=&quot;10034&quot;&gt;&lt;property id=&quot;20148&quot; value=&quot;5&quot;/&gt;&lt;property id=&quot;20300&quot; value=&quot;Slide 30 - &amp;quot;Energy and Environment&amp;#x0D;&amp;#x0A;SRI is developing and licensing technologies for a sustainable future&amp;quot;&quot;/&gt;&lt;property id=&quot;20307&quot; value=&quot;289&quot;/&gt;&lt;/object&gt;&lt;object type=&quot;3&quot; unique_id=&quot;10035&quot;&gt;&lt;property id=&quot;20148&quot; value=&quot;5&quot;/&gt;&lt;property id=&quot;20300&quot; value=&quot;Slide 31 - &amp;quot;Artificial Muscle&amp;#x0D;&amp;#x0A;“Shape-shifting plastics” offer advanced automation, power generation&amp;quot;&quot;/&gt;&lt;property id=&quot;20307&quot; value=&quot;290&quot;/&gt;&lt;/object&gt;&lt;object type=&quot;3&quot; unique_id=&quot;10036&quot;&gt;&lt;property id=&quot;20148&quot; value=&quot;5&quot;/&gt;&lt;property id=&quot;20300&quot; value=&quot;Slide 32 - &amp;quot;Drug Discovery&amp;#x0D;&amp;#x0A;SRI helps save lives through new drugs for cancer and infectious disease&amp;quot;&quot;/&gt;&lt;property id=&quot;20307&quot; value=&quot;291&quot;/&gt;&lt;/object&gt;&lt;object type=&quot;3&quot; unique_id=&quot;10037&quot;&gt;&lt;property id=&quot;20148&quot; value=&quot;5&quot;/&gt;&lt;property id=&quot;20300&quot; value=&quot;Slide 33 - &amp;quot;Medical Systems&amp;#x0D;&amp;#x0A;SRI innovations help patients recover faster, with fewer complications&amp;quot;&quot;/&gt;&lt;property id=&quot;20307&quot; value=&quot;292&quot;/&gt;&lt;/object&gt;&lt;object type=&quot;3&quot; unique_id=&quot;10038&quot;&gt;&lt;property id=&quot;20148&quot; value=&quot;5&quot;/&gt;&lt;property id=&quot;20300&quot; value=&quot;Slide 34 - &amp;quot;Education&amp;#x0D;&amp;#x0A;SRI helps improve how teachers teach and students learn&amp;quot;&quot;/&gt;&lt;property id=&quot;20307&quot; value=&quot;293&quot;/&gt;&lt;/object&gt;&lt;object type=&quot;3&quot; unique_id=&quot;10039&quot;&gt;&lt;property id=&quot;20148&quot; value=&quot;5&quot;/&gt;&lt;property id=&quot;20300&quot; value=&quot;Slide 35 - &amp;quot;Economic Development&amp;#x0D;&amp;#x0A;SRI helps enhance competitiveness around the globe&amp;quot;&quot;/&gt;&lt;property id=&quot;20307&quot; value=&quot;294&quot;/&gt;&lt;/object&gt;&lt;object type=&quot;3&quot; unique_id=&quot;10040&quot;&gt;&lt;property id=&quot;20148&quot; value=&quot;5&quot;/&gt;&lt;property id=&quot;20300&quot; value=&quot;Slide 36 - &amp;quot;Tourism&amp;#x0D;&amp;#x0A;SRI puts new destinations on the map&amp;quot;&quot;/&gt;&lt;property id=&quot;20307&quot; value=&quot;295&quot;/&gt;&lt;/object&gt;&lt;object type=&quot;3&quot; unique_id=&quot;10041&quot;&gt;&lt;property id=&quot;20148&quot; value=&quot;5&quot;/&gt;&lt;property id=&quot;20300&quot; value=&quot;Slide 37 - &amp;quot;Entertainment &amp;#x0D;&amp;#x0A;SRI and Sarnoff have changed how we see movies and television&amp;quot;&quot;/&gt;&lt;property id=&quot;20307&quot; value=&quot;296&quot;/&gt;&lt;/object&gt;&lt;object type=&quot;3&quot; unique_id=&quot;10042&quot;&gt;&lt;property id=&quot;20148&quot; value=&quot;5&quot;/&gt;&lt;property id=&quot;20300&quot; value=&quot;Slide 38 - &amp;quot;Capabilities Matched to Market Needs&amp;quot;&quot;/&gt;&lt;property id=&quot;20307&quot; value=&quot;297&quot;/&gt;&lt;/object&gt;&lt;object type=&quot;3&quot; unique_id=&quot;10043&quot;&gt;&lt;property id=&quot;20148&quot; value=&quot;5&quot;/&gt;&lt;property id=&quot;20300&quot; value=&quot;Slide 39 - &amp;quot;Deep Technical Capabilities &amp;#x0D;&amp;#x0A;SRI applies interdisciplinary skills to provide solutions to your needs&amp;quot;&quot;/&gt;&lt;property id=&quot;20307&quot; value=&quot;298&quot;/&gt;&lt;/object&gt;&lt;object type=&quot;3&quot; unique_id=&quot;10044&quot;&gt;&lt;property id=&quot;20148&quot; value=&quot;5&quot;/&gt;&lt;property id=&quot;20300&quot; value=&quot;Slide 40 - &amp;quot;Information and Computing &amp;#x0D;&amp;#x0A;Pioneering next-generation, disruptive technologies&amp;quot;&quot;/&gt;&lt;property id=&quot;20307&quot; value=&quot;299&quot;/&gt;&lt;/object&gt;&lt;object type=&quot;3&quot; unique_id=&quot;10045&quot;&gt;&lt;property id=&quot;20148&quot; value=&quot;5&quot;/&gt;&lt;property id=&quot;20300&quot; value=&quot;Slide 41 - &amp;quot;Networks and Communication&amp;#x0D;&amp;#x0A;Operationally effective systems for government and commercial clients&amp;quot;&quot;/&gt;&lt;property id=&quot;20307&quot; value=&quot;300&quot;/&gt;&lt;/object&gt;&lt;object type=&quot;3&quot; unique_id=&quot;10046&quot;&gt;&lt;property id=&quot;20148&quot; value=&quot;5&quot;/&gt;&lt;property id=&quot;20300&quot; value=&quot;Slide 42 - &amp;quot;Automation and Robotics&amp;#x0D;&amp;#x0A;From the world’s first reasoning robot to the latest advances&amp;quot;&quot;/&gt;&lt;property id=&quot;20307&quot; value=&quot;301&quot;/&gt;&lt;/object&gt;&lt;object type=&quot;3&quot; unique_id=&quot;10047&quot;&gt;&lt;property id=&quot;20148&quot; value=&quot;5&quot;/&gt;&lt;property id=&quot;20300&quot; value=&quot;Slide 43 - &amp;quot;Intelligence Systems &amp;#x0D;&amp;#x0A;From field support to end-to-end, secure information management systems&amp;quot;&quot;/&gt;&lt;property id=&quot;20307&quot; value=&quot;302&quot;/&gt;&lt;/object&gt;&lt;object type=&quot;3&quot; unique_id=&quot;10048&quot;&gt;&lt;property id=&quot;20148&quot; value=&quot;5&quot;/&gt;&lt;property id=&quot;20300&quot; value=&quot;Slide 44 - &amp;quot;Data Collection and Measurement&amp;#x0D;&amp;#x0A;State-of-the-art sensing and information processing&amp;quot;&quot;/&gt;&lt;property id=&quot;20307&quot; value=&quot;303&quot;/&gt;&lt;/object&gt;&lt;object type=&quot;3&quot; unique_id=&quot;10049&quot;&gt;&lt;property id=&quot;20148&quot; value=&quot;5&quot;/&gt;&lt;property id=&quot;20300&quot; value=&quot;Slide 45 - &amp;quot;Homeland Security &amp;#x0D;&amp;#x0A;SRI contributes to our nation’s preparedness&amp;quot;&quot;/&gt;&lt;property id=&quot;20307&quot; value=&quot;304&quot;/&gt;&lt;/object&gt;&lt;object type=&quot;3&quot; unique_id=&quot;10050&quot;&gt;&lt;property id=&quot;20148&quot; value=&quot;5&quot;/&gt;&lt;property id=&quot;20300&quot; value=&quot;Slide 46 - &amp;quot;Automotive&amp;#x0D;&amp;#x0A;Improving safety, comfort, cost, and environmental impact&amp;quot;&quot;/&gt;&lt;property id=&quot;20307&quot; value=&quot;305&quot;/&gt;&lt;/object&gt;&lt;object type=&quot;3&quot; unique_id=&quot;10051&quot;&gt;&lt;property id=&quot;20148&quot; value=&quot;5&quot;/&gt;&lt;property id=&quot;20300&quot; value=&quot;Slide 47 - &amp;quot;Energy and Environment&amp;#x0D;&amp;#x0A;From basic research to pilot tests and commercialization&amp;quot;&quot;/&gt;&lt;property id=&quot;20307&quot; value=&quot;306&quot;/&gt;&lt;/object&gt;&lt;object type=&quot;3&quot; unique_id=&quot;10052&quot;&gt;&lt;property id=&quot;20148&quot; value=&quot;5&quot;/&gt;&lt;property id=&quot;20300&quot; value=&quot;Slide 48 - &amp;quot;Marine Science and Technology&amp;#x0D;&amp;#x0A;Taking SRI’s capabilities to the water&amp;quot;&quot;/&gt;&lt;property id=&quot;20307&quot; value=&quot;307&quot;/&gt;&lt;/object&gt;&lt;object type=&quot;3&quot; unique_id=&quot;10053&quot;&gt;&lt;property id=&quot;20148&quot; value=&quot;5&quot;/&gt;&lt;property id=&quot;20300&quot; value=&quot;Slide 49 - &amp;quot;Advanced Materials and Structures&amp;#x0D;&amp;#x0A;From basic research to pilot tests and commercialization&amp;quot;&quot;/&gt;&lt;property id=&quot;20307&quot; value=&quot;308&quot;/&gt;&lt;/object&gt;&lt;object type=&quot;3&quot; unique_id=&quot;10054&quot;&gt;&lt;property id=&quot;20148&quot; value=&quot;5&quot;/&gt;&lt;property id=&quot;20300&quot; value=&quot;Slide 50 - &amp;quot;Medical and Surgical Devices&amp;#x0D;&amp;#x0A;Advancing new ideas from initial design to working prototype&amp;quot;&quot;/&gt;&lt;property id=&quot;20307&quot; value=&quot;309&quot;/&gt;&lt;/object&gt;&lt;object type=&quot;3&quot; unique_id=&quot;10055&quot;&gt;&lt;property id=&quot;20148&quot; value=&quot;5&quot;/&gt;&lt;property id=&quot;20300&quot; value=&quot;Slide 51 - &amp;quot;Computational Biology&amp;#x0D;&amp;#x0A;Opportunities for drug discovery, agriculture, and biotech&amp;quot;&quot;/&gt;&lt;property id=&quot;20307&quot; value=&quot;310&quot;/&gt;&lt;/object&gt;&lt;object type=&quot;3&quot; unique_id=&quot;10056&quot;&gt;&lt;property id=&quot;20148&quot; value=&quot;5&quot;/&gt;&lt;property id=&quot;20300&quot; value=&quot;Slide 52 - &amp;quot;Biosciences &amp;#x0D;&amp;#x0A;Complete drug discovery and preclinical development services&amp;quot;&quot;/&gt;&lt;property id=&quot;20307&quot; value=&quot;311&quot;/&gt;&lt;/object&gt;&lt;object type=&quot;3&quot; unique_id=&quot;10057&quot;&gt;&lt;property id=&quot;20148&quot; value=&quot;5&quot;/&gt;&lt;property id=&quot;20300&quot; value=&quot;Slide 53 - &amp;quot;Product Development&amp;#x0D;&amp;#x0A;From technology concepts to working product prototypes&amp;quot;&quot;/&gt;&lt;property id=&quot;20307&quot; value=&quot;312&quot;/&gt;&lt;/object&gt;&lt;object type=&quot;3&quot; unique_id=&quot;10058&quot;&gt;&lt;property id=&quot;20148&quot; value=&quot;5&quot;/&gt;&lt;property id=&quot;20300&quot; value=&quot;Slide 54 - &amp;quot;Public Policy&amp;#x0D;&amp;#x0A;Addressing challenges caused by technological, social, and economic change&amp;quot;&quot;/&gt;&lt;property id=&quot;20307&quot; value=&quot;313&quot;/&gt;&lt;/object&gt;&lt;object type=&quot;3&quot; unique_id=&quot;10059&quot;&gt;&lt;property id=&quot;20148&quot; value=&quot;5&quot;/&gt;&lt;property id=&quot;20300&quot; value=&quot;Slide 55 - &amp;quot;Sarnoff Corporation, an SRI Subsidiary &amp;#x0D;&amp;#x0A;Complementary capabilities to meet client needs&amp;quot;&quot;/&gt;&lt;property id=&quot;20307&quot; value=&quot;314&quot;/&gt;&lt;/object&gt;&lt;object type=&quot;3&quot; unique_id=&quot;10060&quot;&gt;&lt;property id=&quot;20148&quot; value=&quot;5&quot;/&gt;&lt;property id=&quot;20300&quot; value=&quot;Slide 56 - &amp;quot;SRI’s Value Creation Process™&amp;quot;&quot;/&gt;&lt;property id=&quot;20307&quot; value=&quot;315&quot;/&gt;&lt;/object&gt;&lt;object type=&quot;3&quot; unique_id=&quot;10061&quot;&gt;&lt;property id=&quot;20148&quot; value=&quot;5&quot;/&gt;&lt;property id=&quot;20300&quot; value=&quot;Slide 57 - &amp;quot;The Innovation Life Cycle&amp;#x0D;&amp;#x0A;Creation and delivery of new products and services in the marketplace&amp;quot;&quot;/&gt;&lt;property id=&quot;20307&quot; value=&quot;316&quot;/&gt;&lt;/object&gt;&lt;object type=&quot;3&quot; unique_id=&quot;10062&quot;&gt;&lt;property id=&quot;20148&quot; value=&quot;5&quot;/&gt;&lt;property id=&quot;20300&quot; value=&quot;Slide 58 - &amp;quot;SRI’s Process for Creating Customer Value&amp;#x0D;&amp;#x0A;Rigorously applying SRI’s Five Disciplines of Innovation™&amp;quot;&quot;/&gt;&lt;property id=&quot;20307&quot; value=&quot;317&quot;/&gt;&lt;/object&gt;&lt;object type=&quot;3&quot; unique_id=&quot;10063&quot;&gt;&lt;property id=&quot;20148&quot; value=&quot;5&quot;/&gt;&lt;property id=&quot;20300&quot; value=&quot;Slide 59 - &amp;quot;SRI’s “NABC” Approach&amp;#x0D;&amp;#x0A;Used to develop a quantitative value proposition—the first step in value creation&amp;quot;&quot;/&gt;&lt;property id=&quot;20307&quot; value=&quot;318&quot;/&gt;&lt;/object&gt;&lt;object type=&quot;3&quot; unique_id=&quot;10064&quot;&gt;&lt;property id=&quot;20148&quot; value=&quot;5&quot;/&gt;&lt;property id=&quot;20300&quot; value=&quot;Slide 60 - &amp;quot;SRI’s Model &amp;#x0D;&amp;#x0A;We have a vested interest in your success&amp;quot;&quot;/&gt;&lt;property id=&quot;20307&quot; value=&quot;319&quot;/&gt;&lt;/object&gt;&lt;object type=&quot;3&quot; unique_id=&quot;10065&quot;&gt;&lt;property id=&quot;20148&quot; value=&quot;5&quot;/&gt;&lt;property id=&quot;20300&quot; value=&quot;Slide 61 - &amp;quot;SRI’s Process for Creating New Ventures&amp;#x0D;&amp;#x0A;Disciplined and milestone-based&amp;quot;&quot;/&gt;&lt;property id=&quot;20307&quot; value=&quot;320&quot;/&gt;&lt;/object&gt;&lt;object type=&quot;3&quot; unique_id=&quot;10066&quot;&gt;&lt;property id=&quot;20148&quot; value=&quot;5&quot;/&gt;&lt;property id=&quot;20300&quot; value=&quot;Slide 62 - &amp;quot;Innovation Partnership Programs&amp;quot;&quot;/&gt;&lt;property id=&quot;20307&quot; value=&quot;321&quot;/&gt;&lt;/object&gt;&lt;object type=&quot;3&quot; unique_id=&quot;10067&quot;&gt;&lt;property id=&quot;20148&quot; value=&quot;5&quot;/&gt;&lt;property id=&quot;20300&quot; value=&quot;Slide 63 - &amp;quot;SRI Innovation Partnership Programs&amp;#x0D;&amp;#x0A;Helping organizations turn ideas into high-value products and services&amp;quot;&quot;/&gt;&lt;property id=&quot;20307&quot; value=&quot;322&quot;/&gt;&lt;/object&gt;&lt;object type=&quot;3&quot; unique_id=&quot;10068&quot;&gt;&lt;property id=&quot;20148&quot; value=&quot;5&quot;/&gt;&lt;property id=&quot;20300&quot; value=&quot;Slide 64 - &amp;quot;SRI Five Disciplines of Innovation™ Program&amp;#x0D;&amp;#x0A;For an organizational culture that consistently provides compelling va&quot;/&gt;&lt;property id=&quot;20307&quot; value=&quot;323&quot;/&gt;&lt;/object&gt;&lt;object type=&quot;3&quot; unique_id=&quot;10069&quot;&gt;&lt;property id=&quot;20148&quot; value=&quot;5&quot;/&gt;&lt;property id=&quot;20300&quot; value=&quot;Slide 65 - &amp;quot;Technology for Innovative Products Workshop &amp;#x0D;&amp;#x0A;New products and services for growth&amp;quot;&quot;/&gt;&lt;property id=&quot;20307&quot; value=&quot;324&quot;/&gt;&lt;/object&gt;&lt;object type=&quot;3&quot; unique_id=&quot;10070&quot;&gt;&lt;property id=&quot;20148&quot; value=&quot;5&quot;/&gt;&lt;property id=&quot;20300&quot; value=&quot;Slide 66 - &amp;quot;Ways We Can Work Together&amp;#x0D;&amp;#x0A;Flexible working arrangements to meet your needs&amp;quot;&quot;/&gt;&lt;property id=&quot;20307&quot; value=&quot;325&quot;/&gt;&lt;/object&gt;&lt;object type=&quot;3&quot; unique_id=&quot;10072&quot;&gt;&lt;property id=&quot;20148&quot; value=&quot;5&quot;/&gt;&lt;property id=&quot;20300&quot; value=&quot;Slide 67&quot;/&gt;&lt;property id=&quot;20307&quot; value=&quot;258&quot;/&gt;&lt;/object&gt;&lt;object type=&quot;3&quot; unique_id=&quot;98176&quot;&gt;&lt;property id=&quot;20148&quot; value=&quot;5&quot;/&gt;&lt;property id=&quot;20300&quot; value=&quot;Slide 12 - &amp;quot;Representative Clients and Partners&amp;#x0D;&amp;#x0A;SRI delivers innovation to governments&amp;quot;&quot;/&gt;&lt;property id=&quot;20307&quot; value=&quot;326&quot;/&gt;&lt;/object&gt;&lt;object type=&quot;3&quot; unique_id=&quot;98177&quot;&gt;&lt;property id=&quot;20148&quot; value=&quot;5&quot;/&gt;&lt;property id=&quot;20300&quot; value=&quot;Slide 13 - &amp;quot;Representative Clients and Partners&amp;#x0D;&amp;#x0A;SRI delivers innovation to established and start-up businesses&amp;quot;&quot;/&gt;&lt;property id=&quot;20307&quot; value=&quot;327&quot;/&gt;&lt;/object&gt;&lt;object type=&quot;3&quot; unique_id=&quot;98178&quot;&gt;&lt;property id=&quot;20148&quot; value=&quot;5&quot;/&gt;&lt;property id=&quot;20300&quot; value=&quot;Slide 14 - &amp;quot;Representative Clients and Partners&amp;#x0D;&amp;#x0A;SRI delivers innovation to foundations and industry&amp;quot;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92747</TotalTime>
  <Words>2508</Words>
  <Application>Microsoft Macintosh PowerPoint</Application>
  <PresentationFormat>On-screen Show (16:9)</PresentationFormat>
  <Paragraphs>453</Paragraphs>
  <Slides>61</Slides>
  <Notes>22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ＭＳ Ｐゴシック</vt:lpstr>
      <vt:lpstr>Arial</vt:lpstr>
      <vt:lpstr>Arial Narrow</vt:lpstr>
      <vt:lpstr>Calibri</vt:lpstr>
      <vt:lpstr>Helvetica</vt:lpstr>
      <vt:lpstr>Times New Roman</vt:lpstr>
      <vt:lpstr>Wingdings</vt:lpstr>
      <vt:lpstr>Zapf Dingbats</vt:lpstr>
      <vt:lpstr>Office Theme</vt:lpstr>
      <vt:lpstr>PowerPoint Presentation</vt:lpstr>
      <vt:lpstr>Introduction</vt:lpstr>
      <vt:lpstr>Cellular Overview Diagram</vt:lpstr>
      <vt:lpstr>Organization of the Cellular Overview</vt:lpstr>
      <vt:lpstr>Physical Location in the Overview</vt:lpstr>
      <vt:lpstr>Mouse-Over in the CellOv</vt:lpstr>
      <vt:lpstr>Zooming and Panning</vt:lpstr>
      <vt:lpstr>Highlighting in the Overview Desktop Mode</vt:lpstr>
      <vt:lpstr>Highlighting in the Overview Web Mode</vt:lpstr>
      <vt:lpstr>Highlighting to Compare Organisms Desktop Mode</vt:lpstr>
      <vt:lpstr>Genome Overview Diagram</vt:lpstr>
      <vt:lpstr>Genome Overview Diagram</vt:lpstr>
      <vt:lpstr>Regulatory Overview</vt:lpstr>
      <vt:lpstr>Exploring Regulatory Relationships</vt:lpstr>
      <vt:lpstr>PowerPoint Presentation</vt:lpstr>
      <vt:lpstr>Omics Viewers</vt:lpstr>
      <vt:lpstr>Metabolomics Applications</vt:lpstr>
      <vt:lpstr>Overview of Omics Data Analysis in BioCyc</vt:lpstr>
      <vt:lpstr>Overview of Omics Data Analysis in BioCyc</vt:lpstr>
      <vt:lpstr>The Omics Viewers</vt:lpstr>
      <vt:lpstr>Sample E. coli data files included in Pathway Tools Distribution</vt:lpstr>
      <vt:lpstr>Desktop vs Web Omics Viewers</vt:lpstr>
      <vt:lpstr>Using the Omics Viewers</vt:lpstr>
      <vt:lpstr>Viewing Multiple Data Sets</vt:lpstr>
      <vt:lpstr>Omics Viewer Output</vt:lpstr>
      <vt:lpstr>Omics Viewer Options</vt:lpstr>
      <vt:lpstr>Omics Viewer Color Schemes</vt:lpstr>
      <vt:lpstr>Web Omics Viewer</vt:lpstr>
      <vt:lpstr>Desktop Omics Viewer</vt:lpstr>
      <vt:lpstr>Omics Data Graphing on Cellular Overview</vt:lpstr>
      <vt:lpstr>Omics Popups</vt:lpstr>
      <vt:lpstr>Omics Data on Pathway Pages</vt:lpstr>
      <vt:lpstr>The Omics Dashboard </vt:lpstr>
      <vt:lpstr>Omics Dashboard</vt:lpstr>
      <vt:lpstr>Accessing the Omics Dashboard</vt:lpstr>
      <vt:lpstr>Sample Dataset</vt:lpstr>
      <vt:lpstr>Organization of Omics Dashboard</vt:lpstr>
      <vt:lpstr>PowerPoint Presentation</vt:lpstr>
      <vt:lpstr>Dashboard Systems and Subsystems</vt:lpstr>
      <vt:lpstr>PowerPoint Presentation</vt:lpstr>
      <vt:lpstr>Dashboard Top Level Display</vt:lpstr>
      <vt:lpstr>PowerPoint Presentation</vt:lpstr>
      <vt:lpstr>Other Capabilities</vt:lpstr>
      <vt:lpstr>Using the Dashboard </vt:lpstr>
      <vt:lpstr>Enrichment Analysis</vt:lpstr>
      <vt:lpstr>PowerPoint Presentation</vt:lpstr>
      <vt:lpstr>Pathway Collages  </vt:lpstr>
      <vt:lpstr>What is a Pathway Collage?</vt:lpstr>
      <vt:lpstr>PowerPoint Presentation</vt:lpstr>
      <vt:lpstr>Operations</vt:lpstr>
      <vt:lpstr>Accessing Pathway Collage App</vt:lpstr>
      <vt:lpstr>Pathway Collage from a SmartTable</vt:lpstr>
      <vt:lpstr>Pathway Collage from Desktop Software</vt:lpstr>
      <vt:lpstr>PowerPoint Presentation</vt:lpstr>
      <vt:lpstr>Other Omics Capabilities</vt:lpstr>
      <vt:lpstr>Pathway Perturbation Score</vt:lpstr>
      <vt:lpstr>Paint Metabolomics Data onto  Table of Pathways Sorted by DPPS Score</vt:lpstr>
      <vt:lpstr>Using SmartTables for Omics  Data Analysis</vt:lpstr>
      <vt:lpstr>Exercises: Cellular Overview</vt:lpstr>
      <vt:lpstr>Exercises: Omics Viewer</vt:lpstr>
      <vt:lpstr>Exercises: Omics Dashboard</vt:lpstr>
    </vt:vector>
  </TitlesOfParts>
  <Company>SRI International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 International</dc:creator>
  <cp:lastModifiedBy>Suzanne Paley</cp:lastModifiedBy>
  <cp:revision>1404</cp:revision>
  <cp:lastPrinted>2010-12-10T21:21:47Z</cp:lastPrinted>
  <dcterms:created xsi:type="dcterms:W3CDTF">2010-12-20T17:54:08Z</dcterms:created>
  <dcterms:modified xsi:type="dcterms:W3CDTF">2021-09-28T23:36:23Z</dcterms:modified>
</cp:coreProperties>
</file>