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5"/>
  </p:notesMasterIdLst>
  <p:handoutMasterIdLst>
    <p:handoutMasterId r:id="rId6"/>
  </p:handoutMasterIdLst>
  <p:sldIdLst>
    <p:sldId id="331" r:id="rId2"/>
    <p:sldId id="332" r:id="rId3"/>
    <p:sldId id="333" r:id="rId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Helvetica" charset="0"/>
        <a:ea typeface="+mn-ea"/>
        <a:cs typeface="+mn-cs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Helvetica" charset="0"/>
        <a:ea typeface="+mn-ea"/>
        <a:cs typeface="+mn-cs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Helvetica" charset="0"/>
        <a:ea typeface="+mn-ea"/>
        <a:cs typeface="+mn-cs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Helvetic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0" autoAdjust="0"/>
    <p:restoredTop sz="94624"/>
  </p:normalViewPr>
  <p:slideViewPr>
    <p:cSldViewPr>
      <p:cViewPr varScale="1">
        <p:scale>
          <a:sx n="111" d="100"/>
          <a:sy n="111" d="100"/>
        </p:scale>
        <p:origin x="32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05" charset="0"/>
              </a:defRPr>
            </a:lvl1pPr>
          </a:lstStyle>
          <a:p>
            <a:pPr>
              <a:defRPr/>
            </a:pPr>
            <a:fld id="{85C3FF47-E93D-7444-9464-206A3C25A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60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gray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gray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gray">
          <a:xfrm>
            <a:off x="1144588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gray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gray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05" charset="0"/>
              </a:defRPr>
            </a:lvl1pPr>
          </a:lstStyle>
          <a:p>
            <a:pPr>
              <a:defRPr/>
            </a:pPr>
            <a:fld id="{2A302873-277A-384F-913E-4AC7A2940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84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5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5" charset="0"/>
        <a:ea typeface="ＭＳ Ｐゴシック" pitchFamily="-10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5" charset="0"/>
        <a:ea typeface="ＭＳ Ｐゴシック" pitchFamily="-10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5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5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ov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1447800"/>
            <a:ext cx="64008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47800" y="4038600"/>
            <a:ext cx="6400800" cy="381000"/>
          </a:xfrm>
        </p:spPr>
        <p:txBody>
          <a:bodyPr/>
          <a:lstStyle>
            <a:lvl1pPr marL="0" indent="0" algn="ctr">
              <a:buFont typeface="Wingdings" pitchFamily="-105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0"/>
            <a:ext cx="19240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0"/>
            <a:ext cx="56197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gradFill rotWithShape="0">
          <a:gsLst>
            <a:gs pos="0">
              <a:srgbClr val="000000"/>
            </a:gs>
            <a:gs pos="100000">
              <a:srgbClr val="0066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White">
          <a:xfrm>
            <a:off x="1219200" y="0"/>
            <a:ext cx="7696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Stone Serif 32 Pt bold italic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White">
          <a:xfrm>
            <a:off x="1219200" y="1524000"/>
            <a:ext cx="76962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 in Arial Bold 24pt</a:t>
            </a:r>
          </a:p>
          <a:p>
            <a:pPr lvl="1"/>
            <a:r>
              <a:rPr lang="en-US"/>
              <a:t>Points arial 24pt</a:t>
            </a:r>
          </a:p>
          <a:p>
            <a:pPr lvl="2"/>
            <a:r>
              <a:rPr lang="en-US"/>
              <a:t>Sub-points 20pt and bullet 50%</a:t>
            </a:r>
          </a:p>
          <a:p>
            <a:pPr lvl="2"/>
            <a:r>
              <a:rPr lang="en-US"/>
              <a:t>Additional sub point</a:t>
            </a:r>
          </a:p>
          <a:p>
            <a:pPr lvl="1"/>
            <a:r>
              <a:rPr lang="en-US"/>
              <a:t>footer area 14pt arial</a:t>
            </a:r>
          </a:p>
          <a:p>
            <a:pPr lvl="1"/>
            <a:r>
              <a:rPr lang="en-US"/>
              <a:t>text box to begin at 2.25 vertical 2.5 horizontal</a:t>
            </a:r>
          </a:p>
          <a:p>
            <a:pPr lvl="1"/>
            <a:r>
              <a:rPr lang="en-US"/>
              <a:t>title to be .75 vertical and .75 horizontal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4" descr="ov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7258050" y="49213"/>
            <a:ext cx="1697038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600" i="1">
                <a:solidFill>
                  <a:schemeClr val="accent2"/>
                </a:solidFill>
                <a:latin typeface="Arial" pitchFamily="-105" charset="0"/>
              </a:rPr>
              <a:t>SRI International</a:t>
            </a:r>
          </a:p>
          <a:p>
            <a:pPr>
              <a:defRPr/>
            </a:pPr>
            <a:r>
              <a:rPr lang="en-US" sz="1600" i="1">
                <a:solidFill>
                  <a:schemeClr val="accent2"/>
                </a:solidFill>
                <a:latin typeface="Arial" pitchFamily="-105" charset="0"/>
              </a:rPr>
              <a:t>Bioinformatics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l"/>
        <a:defRPr sz="2400" b="1">
          <a:solidFill>
            <a:srgbClr val="FFCC66"/>
          </a:solidFill>
          <a:latin typeface="+mn-lt"/>
          <a:ea typeface="ＭＳ Ｐゴシック" charset="-128"/>
          <a:cs typeface="ＭＳ Ｐゴシック" charset="-128"/>
        </a:defRPr>
      </a:lvl1pPr>
      <a:lvl2pPr marL="692150" indent="-230188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68000"/>
        <a:buFont typeface="Monotype Sorts" charset="2"/>
        <a:buChar char="l"/>
        <a:defRPr sz="2400">
          <a:solidFill>
            <a:schemeClr val="tx1"/>
          </a:solidFill>
          <a:latin typeface="Arial Narrow" pitchFamily="-105" charset="0"/>
          <a:ea typeface="ＭＳ Ｐゴシック" pitchFamily="-105" charset="-128"/>
        </a:defRPr>
      </a:lvl2pPr>
      <a:lvl3pPr marL="1035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50000"/>
        <a:buFont typeface="Monotype Sorts" charset="2"/>
        <a:buChar char="u"/>
        <a:defRPr sz="2000">
          <a:solidFill>
            <a:schemeClr val="tx1"/>
          </a:solidFill>
          <a:latin typeface="Arial Narrow" pitchFamily="-105" charset="0"/>
          <a:ea typeface="ＭＳ Ｐゴシック" pitchFamily="-105" charset="-128"/>
        </a:defRPr>
      </a:lvl3pPr>
      <a:lvl4pPr marL="13779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–"/>
        <a:defRPr sz="2000">
          <a:solidFill>
            <a:schemeClr val="tx1"/>
          </a:solidFill>
          <a:latin typeface="Arial Narrow" pitchFamily="-105" charset="0"/>
          <a:ea typeface="ＭＳ Ｐゴシック" pitchFamily="-105" charset="-128"/>
        </a:defRPr>
      </a:lvl4pPr>
      <a:lvl5pPr marL="17208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-105" charset="0"/>
          <a:ea typeface="ＭＳ Ｐゴシック" pitchFamily="-105" charset="-128"/>
        </a:defRPr>
      </a:lvl5pPr>
      <a:lvl6pPr marL="2178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-105" charset="0"/>
          <a:ea typeface="ＭＳ Ｐゴシック" pitchFamily="-105" charset="-128"/>
        </a:defRPr>
      </a:lvl6pPr>
      <a:lvl7pPr marL="26352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-105" charset="0"/>
          <a:ea typeface="ＭＳ Ｐゴシック" pitchFamily="-105" charset="-128"/>
        </a:defRPr>
      </a:lvl7pPr>
      <a:lvl8pPr marL="30924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-105" charset="0"/>
          <a:ea typeface="ＭＳ Ｐゴシック" pitchFamily="-105" charset="-128"/>
        </a:defRPr>
      </a:lvl8pPr>
      <a:lvl9pPr marL="35496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-105" charset="0"/>
          <a:ea typeface="ＭＳ Ｐゴシック" pitchFamily="-10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Exercises: Cellular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 the compound oxaloacetate.  Show all reactions of oxaloacetate.  Choose one of the nodes for oxaloacetate and draw connections to all others.</a:t>
            </a:r>
          </a:p>
          <a:p>
            <a:r>
              <a:rPr lang="en-US" dirty="0" smtClean="0"/>
              <a:t>Highlight all reactions in </a:t>
            </a:r>
            <a:r>
              <a:rPr lang="en-US" dirty="0" err="1" smtClean="0"/>
              <a:t>EcoCyc</a:t>
            </a:r>
            <a:r>
              <a:rPr lang="en-US" dirty="0" smtClean="0"/>
              <a:t> that are regulated by </a:t>
            </a:r>
            <a:r>
              <a:rPr lang="en-US" dirty="0" err="1" smtClean="0"/>
              <a:t>ArcA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Highlight all reactions in </a:t>
            </a:r>
            <a:r>
              <a:rPr lang="en-US" dirty="0" err="1" smtClean="0"/>
              <a:t>EcoCyc</a:t>
            </a:r>
            <a:r>
              <a:rPr lang="en-US" dirty="0" smtClean="0"/>
              <a:t> that are inhibited by ADP.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494629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Exercises: Regulatory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 gene </a:t>
            </a:r>
            <a:r>
              <a:rPr lang="en-US" dirty="0" err="1" smtClean="0"/>
              <a:t>fnr</a:t>
            </a:r>
            <a:r>
              <a:rPr lang="en-US" dirty="0" smtClean="0"/>
              <a:t> and all genes it directly regulates.</a:t>
            </a:r>
          </a:p>
          <a:p>
            <a:r>
              <a:rPr lang="en-US" dirty="0" smtClean="0"/>
              <a:t>Choose two of these regulated genes and highlight all direct regulators.</a:t>
            </a:r>
          </a:p>
          <a:p>
            <a:r>
              <a:rPr lang="en-US" dirty="0" smtClean="0"/>
              <a:t>Show sub-network containing only highlighted genes.</a:t>
            </a:r>
          </a:p>
          <a:p>
            <a:r>
              <a:rPr lang="en-US" dirty="0" smtClean="0"/>
              <a:t>Return to full network.</a:t>
            </a:r>
          </a:p>
        </p:txBody>
      </p:sp>
    </p:spTree>
    <p:extLst>
      <p:ext uri="{BB962C8B-B14F-4D97-AF65-F5344CB8AC3E}">
        <p14:creationId xmlns:p14="http://schemas.microsoft.com/office/powerpoint/2010/main" val="1596649110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Exercises: Omics Viewer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96200" cy="5257800"/>
          </a:xfrm>
        </p:spPr>
        <p:txBody>
          <a:bodyPr/>
          <a:lstStyle/>
          <a:p>
            <a:r>
              <a:rPr lang="en-US" dirty="0" smtClean="0"/>
              <a:t>Upload E. coli gene expression time series data from H2O2.txt onto Cellular Overview Diagram.</a:t>
            </a:r>
          </a:p>
          <a:p>
            <a:pPr lvl="1"/>
            <a:r>
              <a:rPr lang="en-US" dirty="0" smtClean="0"/>
              <a:t>Relative data, 0-centered</a:t>
            </a:r>
          </a:p>
          <a:p>
            <a:pPr lvl="1"/>
            <a:r>
              <a:rPr lang="en-US" dirty="0" smtClean="0"/>
              <a:t>Show data columns 5-9</a:t>
            </a:r>
          </a:p>
          <a:p>
            <a:pPr lvl="1"/>
            <a:r>
              <a:rPr lang="en-US" dirty="0" smtClean="0"/>
              <a:t>Specify color scheme maximum cutoff 1.5</a:t>
            </a:r>
          </a:p>
          <a:p>
            <a:r>
              <a:rPr lang="en-US" dirty="0" smtClean="0"/>
              <a:t>Stop animation, use arrows to change current </a:t>
            </a:r>
            <a:r>
              <a:rPr lang="en-US" dirty="0" err="1" smtClean="0"/>
              <a:t>timepoint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Right-click on one or more interesting reactions and show omics popup.</a:t>
            </a:r>
          </a:p>
          <a:p>
            <a:r>
              <a:rPr lang="en-US" dirty="0" smtClean="0"/>
              <a:t>Navigate to pathway and show omics popups on pathway diagram.</a:t>
            </a:r>
          </a:p>
          <a:p>
            <a:r>
              <a:rPr lang="en-US" dirty="0" smtClean="0"/>
              <a:t>Perform analogous operations on </a:t>
            </a:r>
            <a:r>
              <a:rPr lang="en-US" dirty="0" err="1" smtClean="0"/>
              <a:t>EcoCyc</a:t>
            </a:r>
            <a:r>
              <a:rPr lang="en-US" dirty="0" smtClean="0"/>
              <a:t> website.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72796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ecocyc">
  <a:themeElements>
    <a:clrScheme name="">
      <a:dk1>
        <a:srgbClr val="FFFFFF"/>
      </a:dk1>
      <a:lt1>
        <a:srgbClr val="FFFFFF"/>
      </a:lt1>
      <a:dk2>
        <a:srgbClr val="FAFD00"/>
      </a:dk2>
      <a:lt2>
        <a:srgbClr val="919191"/>
      </a:lt2>
      <a:accent1>
        <a:srgbClr val="618FFD"/>
      </a:accent1>
      <a:accent2>
        <a:srgbClr val="CECECE"/>
      </a:accent2>
      <a:accent3>
        <a:srgbClr val="FFFFFF"/>
      </a:accent3>
      <a:accent4>
        <a:srgbClr val="DADADA"/>
      </a:accent4>
      <a:accent5>
        <a:srgbClr val="B7C6FE"/>
      </a:accent5>
      <a:accent6>
        <a:srgbClr val="BABABA"/>
      </a:accent6>
      <a:hlink>
        <a:srgbClr val="FC0128"/>
      </a:hlink>
      <a:folHlink>
        <a:srgbClr val="8CF4EA"/>
      </a:folHlink>
    </a:clrScheme>
    <a:fontScheme name="ecocyc">
      <a:majorFont>
        <a:latin typeface="Stone Serif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10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-105" charset="0"/>
          </a:defRPr>
        </a:defPPr>
      </a:lstStyle>
    </a:lnDef>
  </a:objectDefaults>
  <a:extraClrSchemeLst>
    <a:extraClrScheme>
      <a:clrScheme name="ecocy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cy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C:\pkarp\talks\ecocyc\ecocyc.ppt</Template>
  <TotalTime>5726</TotalTime>
  <Words>163</Words>
  <Application>Microsoft Macintosh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 Narrow</vt:lpstr>
      <vt:lpstr>Helvetica</vt:lpstr>
      <vt:lpstr>Monotype Sorts</vt:lpstr>
      <vt:lpstr>ＭＳ Ｐゴシック</vt:lpstr>
      <vt:lpstr>Stone Serif</vt:lpstr>
      <vt:lpstr>Times New Roman</vt:lpstr>
      <vt:lpstr>Wingdings</vt:lpstr>
      <vt:lpstr>Arial</vt:lpstr>
      <vt:lpstr>ecocyc</vt:lpstr>
      <vt:lpstr>Exercises: Cellular Overview</vt:lpstr>
      <vt:lpstr>Exercises: Regulatory Overview</vt:lpstr>
      <vt:lpstr>Exercises: Omics Viewer</vt:lpstr>
    </vt:vector>
  </TitlesOfParts>
  <Company> 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Pathway/Genome Navigator</dc:title>
  <dc:creator>pangea</dc:creator>
  <cp:lastModifiedBy>Microsoft Office User</cp:lastModifiedBy>
  <cp:revision>215</cp:revision>
  <cp:lastPrinted>2001-01-25T16:57:20Z</cp:lastPrinted>
  <dcterms:created xsi:type="dcterms:W3CDTF">2012-06-16T15:58:01Z</dcterms:created>
  <dcterms:modified xsi:type="dcterms:W3CDTF">2017-03-07T23:25:51Z</dcterms:modified>
</cp:coreProperties>
</file>