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88" r:id="rId2"/>
    <p:sldId id="299" r:id="rId3"/>
    <p:sldId id="347" r:id="rId4"/>
    <p:sldId id="290" r:id="rId5"/>
    <p:sldId id="291" r:id="rId6"/>
    <p:sldId id="292" r:id="rId7"/>
    <p:sldId id="304" r:id="rId8"/>
    <p:sldId id="293" r:id="rId9"/>
    <p:sldId id="303" r:id="rId10"/>
    <p:sldId id="294" r:id="rId11"/>
    <p:sldId id="300" r:id="rId12"/>
    <p:sldId id="348" r:id="rId13"/>
    <p:sldId id="305" r:id="rId14"/>
    <p:sldId id="301" r:id="rId15"/>
    <p:sldId id="302" r:id="rId16"/>
    <p:sldId id="313" r:id="rId17"/>
    <p:sldId id="322" r:id="rId18"/>
    <p:sldId id="318" r:id="rId19"/>
    <p:sldId id="310" r:id="rId20"/>
    <p:sldId id="295" r:id="rId21"/>
    <p:sldId id="317" r:id="rId22"/>
    <p:sldId id="296" r:id="rId23"/>
    <p:sldId id="298" r:id="rId24"/>
    <p:sldId id="297" r:id="rId25"/>
    <p:sldId id="311" r:id="rId26"/>
    <p:sldId id="312" r:id="rId27"/>
    <p:sldId id="316" r:id="rId28"/>
    <p:sldId id="315" r:id="rId29"/>
    <p:sldId id="308" r:id="rId30"/>
    <p:sldId id="309" r:id="rId31"/>
    <p:sldId id="558" r:id="rId32"/>
    <p:sldId id="321" r:id="rId33"/>
    <p:sldId id="306" r:id="rId34"/>
    <p:sldId id="319" r:id="rId3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2" autoAdjust="0"/>
    <p:restoredTop sz="94657"/>
  </p:normalViewPr>
  <p:slideViewPr>
    <p:cSldViewPr>
      <p:cViewPr varScale="1">
        <p:scale>
          <a:sx n="102" d="100"/>
          <a:sy n="102" d="100"/>
        </p:scale>
        <p:origin x="11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fld id="{85C3FF47-E93D-7444-9464-206A3C25A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0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gray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1144588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fld id="{2A302873-277A-384F-913E-4AC7A2940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4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84754-0899-5A41-8B46-4D67A6042BF9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32129-8AF3-E34D-8F01-7E26C6CA24CD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39179-5440-8A43-989F-BBBEA26CA850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2FA20-2803-BE4D-B15A-2AA68BC4D3F5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84754-0899-5A41-8B46-4D67A6042BF9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72ED1-6A89-DA44-84C8-0CCA5150AFD5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6AB21-9112-1747-AC86-0A27C23E3ED7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0AA2D-90FE-6244-B13A-4C8D39F4BCEC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FEEEA-E16C-9D41-8CF6-4F8BBB4EB8F3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A3689-B236-3C4A-A0C7-E5942E817052}" type="slidenum">
              <a:rPr lang="en-US"/>
              <a:pPr/>
              <a:t>29</a:t>
            </a:fld>
            <a:endParaRPr lang="en-US"/>
          </a:p>
        </p:txBody>
      </p:sp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0A0DA-698E-3E4B-9795-BE1EA330D568}" type="slidenum">
              <a:rPr lang="en-US"/>
              <a:pPr/>
              <a:t>30</a:t>
            </a:fld>
            <a:endParaRPr lang="en-US"/>
          </a:p>
        </p:txBody>
      </p:sp>
      <p:sp>
        <p:nvSpPr>
          <p:cNvPr id="167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6F9CF-3F61-994E-81B6-E19ABEA4E8D5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190B1-6630-1344-A423-DB4367035A1C}" type="slidenum">
              <a:rPr lang="en-US"/>
              <a:pPr/>
              <a:t>3</a:t>
            </a:fld>
            <a:endParaRPr lang="en-US"/>
          </a:p>
        </p:txBody>
      </p:sp>
      <p:sp>
        <p:nvSpPr>
          <p:cNvPr id="170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4C80E-CB5F-7E4A-B565-E9EED4F18A03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052F3-FA6D-E846-B5A5-C7DF59920357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F18A8-FD6D-1641-8842-FC9CD4302A54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EEB6-D640-4349-92AF-633A3A806BDC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EEB6-D640-4349-92AF-633A3A806BDC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4765D-A6D2-6849-8F2F-B096B323FFC1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v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447800"/>
            <a:ext cx="6400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4038600"/>
            <a:ext cx="6400800" cy="381000"/>
          </a:xfrm>
        </p:spPr>
        <p:txBody>
          <a:bodyPr/>
          <a:lstStyle>
            <a:lvl1pPr marL="0" indent="0" algn="ctr">
              <a:buFont typeface="Wingdings" pitchFamily="-10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0"/>
            <a:ext cx="19240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56197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40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rotWithShape="0">
          <a:gsLst>
            <a:gs pos="0">
              <a:srgbClr val="000000"/>
            </a:gs>
            <a:gs pos="100000">
              <a:srgbClr val="00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1219200" y="0"/>
            <a:ext cx="7696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Stone Serif 32 Pt bold italic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1219200" y="1524000"/>
            <a:ext cx="76962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in Arial Bold 24pt</a:t>
            </a:r>
          </a:p>
          <a:p>
            <a:pPr lvl="1"/>
            <a:r>
              <a:rPr lang="en-US"/>
              <a:t>Points arial 24pt</a:t>
            </a:r>
          </a:p>
          <a:p>
            <a:pPr lvl="2"/>
            <a:r>
              <a:rPr lang="en-US"/>
              <a:t>Sub-points 20pt and bullet 50%</a:t>
            </a:r>
          </a:p>
          <a:p>
            <a:pPr lvl="2"/>
            <a:r>
              <a:rPr lang="en-US"/>
              <a:t>Additional sub point</a:t>
            </a:r>
          </a:p>
          <a:p>
            <a:pPr lvl="1"/>
            <a:r>
              <a:rPr lang="en-US"/>
              <a:t>footer area 14pt arial</a:t>
            </a:r>
          </a:p>
          <a:p>
            <a:pPr lvl="1"/>
            <a:r>
              <a:rPr lang="en-US"/>
              <a:t>text box to begin at 2.25 vertical 2.5 horizontal</a:t>
            </a:r>
          </a:p>
          <a:p>
            <a:pPr lvl="1"/>
            <a:r>
              <a:rPr lang="en-US"/>
              <a:t>title to be .75 vertical and .75 horizontal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ov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620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7258050" y="49213"/>
            <a:ext cx="169703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i="1">
                <a:solidFill>
                  <a:schemeClr val="accent2"/>
                </a:solidFill>
                <a:latin typeface="Arial" pitchFamily="-105" charset="0"/>
              </a:rPr>
              <a:t>SRI International</a:t>
            </a:r>
          </a:p>
          <a:p>
            <a:pPr>
              <a:defRPr/>
            </a:pPr>
            <a:r>
              <a:rPr lang="en-US" sz="1600" i="1">
                <a:solidFill>
                  <a:schemeClr val="accent2"/>
                </a:solidFill>
                <a:latin typeface="Arial" pitchFamily="-105" charset="0"/>
              </a:rPr>
              <a:t>Bioinformatics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 b="1" i="1">
          <a:solidFill>
            <a:srgbClr val="FFCC66"/>
          </a:solidFill>
          <a:latin typeface="Stone Serif" pitchFamily="18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l"/>
        <a:defRPr sz="2400" b="1">
          <a:solidFill>
            <a:srgbClr val="FFCC66"/>
          </a:solidFill>
          <a:latin typeface="+mn-lt"/>
          <a:ea typeface="ＭＳ Ｐゴシック" charset="-128"/>
          <a:cs typeface="ＭＳ Ｐゴシック" charset="-128"/>
        </a:defRPr>
      </a:lvl1pPr>
      <a:lvl2pPr marL="692150" indent="-230188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68000"/>
        <a:buFont typeface="Monotype Sorts" charset="2"/>
        <a:buChar char="l"/>
        <a:defRPr sz="2400">
          <a:solidFill>
            <a:schemeClr val="tx1"/>
          </a:solidFill>
          <a:latin typeface="Arial Narrow" pitchFamily="-105" charset="0"/>
          <a:ea typeface="ＭＳ Ｐゴシック" pitchFamily="-105" charset="-128"/>
        </a:defRPr>
      </a:lvl2pPr>
      <a:lvl3pPr marL="10350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50000"/>
        <a:buFont typeface="Monotype Sorts" charset="2"/>
        <a:buChar char="u"/>
        <a:defRPr sz="2000">
          <a:solidFill>
            <a:schemeClr val="tx1"/>
          </a:solidFill>
          <a:latin typeface="Arial Narrow" pitchFamily="-105" charset="0"/>
          <a:ea typeface="ＭＳ Ｐゴシック" pitchFamily="-105" charset="-128"/>
        </a:defRPr>
      </a:lvl3pPr>
      <a:lvl4pPr marL="13779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–"/>
        <a:defRPr sz="2000">
          <a:solidFill>
            <a:schemeClr val="tx1"/>
          </a:solidFill>
          <a:latin typeface="Arial Narrow" pitchFamily="-105" charset="0"/>
          <a:ea typeface="ＭＳ Ｐゴシック" pitchFamily="-105" charset="-128"/>
        </a:defRPr>
      </a:lvl4pPr>
      <a:lvl5pPr marL="17208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»"/>
        <a:defRPr sz="2000">
          <a:solidFill>
            <a:schemeClr val="tx1"/>
          </a:solidFill>
          <a:latin typeface="Arial Narrow" pitchFamily="-105" charset="0"/>
          <a:ea typeface="ＭＳ Ｐゴシック" pitchFamily="-105" charset="-128"/>
        </a:defRPr>
      </a:lvl5pPr>
      <a:lvl6pPr marL="21780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»"/>
        <a:defRPr sz="2000">
          <a:solidFill>
            <a:schemeClr val="tx1"/>
          </a:solidFill>
          <a:latin typeface="Arial Narrow" pitchFamily="-105" charset="0"/>
          <a:ea typeface="ＭＳ Ｐゴシック" pitchFamily="-105" charset="-128"/>
        </a:defRPr>
      </a:lvl6pPr>
      <a:lvl7pPr marL="26352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»"/>
        <a:defRPr sz="2000">
          <a:solidFill>
            <a:schemeClr val="tx1"/>
          </a:solidFill>
          <a:latin typeface="Arial Narrow" pitchFamily="-105" charset="0"/>
          <a:ea typeface="ＭＳ Ｐゴシック" pitchFamily="-105" charset="-128"/>
        </a:defRPr>
      </a:lvl7pPr>
      <a:lvl8pPr marL="30924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»"/>
        <a:defRPr sz="2000">
          <a:solidFill>
            <a:schemeClr val="tx1"/>
          </a:solidFill>
          <a:latin typeface="Arial Narrow" pitchFamily="-105" charset="0"/>
          <a:ea typeface="ＭＳ Ｐゴシック" pitchFamily="-105" charset="-128"/>
        </a:defRPr>
      </a:lvl8pPr>
      <a:lvl9pPr marL="354965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Char char="»"/>
        <a:defRPr sz="2000">
          <a:solidFill>
            <a:schemeClr val="tx1"/>
          </a:solidFill>
          <a:latin typeface="Arial Narrow" pitchFamily="-105" charset="0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iocyc.org/metabolite-translation-service.s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600200"/>
            <a:ext cx="6400800" cy="1143000"/>
          </a:xfrm>
        </p:spPr>
        <p:txBody>
          <a:bodyPr/>
          <a:lstStyle/>
          <a:p>
            <a:r>
              <a:rPr lang="en-US" dirty="0"/>
              <a:t>Overviews, Omics Viewers, Pathway Collages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www.pathwaytools.org</a:t>
            </a:r>
            <a:r>
              <a:rPr lang="en-US" dirty="0"/>
              <a:t>/tutorial/sessions/</a:t>
            </a:r>
            <a:r>
              <a:rPr lang="en-US" dirty="0" err="1"/>
              <a:t>nav</a:t>
            </a:r>
            <a:r>
              <a:rPr lang="en-US" dirty="0"/>
              <a:t>-omics/omics-viewers/overviews-</a:t>
            </a:r>
            <a:r>
              <a:rPr lang="en-US" dirty="0" err="1"/>
              <a:t>omics.pptx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to Compare Organisms</a:t>
            </a:r>
            <a:br>
              <a:rPr lang="en-US" dirty="0"/>
            </a:br>
            <a:r>
              <a:rPr lang="en-US" dirty="0"/>
              <a:t>Desktop Mode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Look at shared or nonshared reactions</a:t>
            </a:r>
          </a:p>
          <a:p>
            <a:r>
              <a:rPr lang="en-US"/>
              <a:t>Example – </a:t>
            </a:r>
            <a:r>
              <a:rPr lang="en-US" i="1"/>
              <a:t>E. coli</a:t>
            </a:r>
            <a:r>
              <a:rPr lang="en-US"/>
              <a:t> reactions shared with humans</a:t>
            </a:r>
          </a:p>
          <a:p>
            <a:r>
              <a:rPr lang="en-US"/>
              <a:t>Example – switch to a second organism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Reactions not shared with (human and coli)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Set from Any to All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One way to think about drug targeting, e.g.</a:t>
            </a:r>
          </a:p>
          <a:p>
            <a:r>
              <a:rPr lang="en-US"/>
              <a:t>Quick note – cross-species comparison from pathways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Go to this from individual pathway pages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Compares presence of pathway in question, and reactions of that pathway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Overview Diagram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Shows genes schematically, not to scale (unlike Genome Browser)</a:t>
            </a:r>
          </a:p>
          <a:p>
            <a:endParaRPr lang="en-US"/>
          </a:p>
          <a:p>
            <a:r>
              <a:rPr lang="en-US"/>
              <a:t>Shows transcription units and direction of transcription</a:t>
            </a:r>
          </a:p>
          <a:p>
            <a:endParaRPr lang="en-US"/>
          </a:p>
          <a:p>
            <a:r>
              <a:rPr lang="en-US"/>
              <a:t>Shows protein versus RNA coding status</a:t>
            </a:r>
          </a:p>
          <a:p>
            <a:endParaRPr lang="en-US"/>
          </a:p>
          <a:p>
            <a:r>
              <a:rPr lang="en-US"/>
              <a:t>Mouse over for gene name, product, pathway participation, and intergenic spacing</a:t>
            </a:r>
          </a:p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0014-2E81-8347-B21E-7B2E2EAB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Overview Diagram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1ECC15-493E-B645-AF8C-B75FFB99D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8948912" cy="43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589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enter (desktop mode):</a:t>
            </a:r>
          </a:p>
          <a:p>
            <a:pPr lvl="1"/>
            <a:r>
              <a:rPr lang="en-US" dirty="0"/>
              <a:t>Overviews &gt; Show Genome Overview</a:t>
            </a:r>
          </a:p>
          <a:p>
            <a:pPr lvl="1"/>
            <a:r>
              <a:rPr lang="en-US" dirty="0"/>
              <a:t>Genome Browser: Click level 4 (Genome)</a:t>
            </a:r>
          </a:p>
          <a:p>
            <a:r>
              <a:rPr lang="en-US" dirty="0"/>
              <a:t>To enter (web mode):</a:t>
            </a:r>
          </a:p>
          <a:p>
            <a:pPr lvl="1"/>
            <a:r>
              <a:rPr lang="en-US" dirty="0"/>
              <a:t>Genome &gt; Genome Overview</a:t>
            </a:r>
          </a:p>
          <a:p>
            <a:pPr lvl="1"/>
            <a:r>
              <a:rPr lang="en-US" dirty="0"/>
              <a:t>Genome Browser: Click level 4 (Genome)</a:t>
            </a:r>
          </a:p>
          <a:p>
            <a:r>
              <a:rPr lang="en-US" dirty="0"/>
              <a:t>Mouse over genes for more information</a:t>
            </a:r>
          </a:p>
          <a:p>
            <a:r>
              <a:rPr lang="en-US" dirty="0"/>
              <a:t>Desktop: Substring search available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Overview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Displays regulatory network for an organism</a:t>
            </a:r>
          </a:p>
          <a:p>
            <a:endParaRPr lang="en-US" dirty="0"/>
          </a:p>
          <a:p>
            <a:r>
              <a:rPr lang="en-US" dirty="0"/>
              <a:t>Regulatory relationships must curated or loaded from an external database</a:t>
            </a:r>
          </a:p>
          <a:p>
            <a:endParaRPr lang="en-US" dirty="0"/>
          </a:p>
          <a:p>
            <a:r>
              <a:rPr lang="en-US" dirty="0"/>
              <a:t>Rings show regulatory status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Inner – global regulators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Middle – other regulators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Outer – genes that are regulated only</a:t>
            </a:r>
          </a:p>
          <a:p>
            <a:pPr lvl="1"/>
            <a:endParaRPr lang="en-US" dirty="0">
              <a:latin typeface="Arial Narrow" charset="0"/>
              <a:ea typeface="ＭＳ Ｐゴシック" charset="-128"/>
            </a:endParaRPr>
          </a:p>
          <a:p>
            <a:r>
              <a:rPr lang="en-US" dirty="0">
                <a:latin typeface="Arial Narrow" charset="0"/>
              </a:rPr>
              <a:t>Desktop:  Overviews &gt; Show Regulatory Overview</a:t>
            </a:r>
          </a:p>
          <a:p>
            <a:r>
              <a:rPr lang="en-US" dirty="0">
                <a:latin typeface="Arial Narrow" charset="0"/>
                <a:ea typeface="ＭＳ Ｐゴシック" charset="-128"/>
              </a:rPr>
              <a:t>Web:         Genome &gt; Regulatory Overview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Regulatory Relationships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a gene and right-click on it to see highlighting options</a:t>
            </a:r>
          </a:p>
          <a:p>
            <a:endParaRPr lang="en-US" dirty="0"/>
          </a:p>
          <a:p>
            <a:r>
              <a:rPr lang="en-US" dirty="0"/>
              <a:t>Can show direct and indirect regulators and </a:t>
            </a:r>
            <a:r>
              <a:rPr lang="en-US" dirty="0" err="1"/>
              <a:t>regulatees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Display options available in the menu</a:t>
            </a:r>
          </a:p>
          <a:p>
            <a:pPr lvl="1"/>
            <a:r>
              <a:rPr lang="en-US" dirty="0"/>
              <a:t>Change layout</a:t>
            </a:r>
          </a:p>
          <a:p>
            <a:pPr lvl="1"/>
            <a:r>
              <a:rPr lang="en-US" dirty="0"/>
              <a:t>Display highlighted genes only</a:t>
            </a:r>
          </a:p>
          <a:p>
            <a:pPr lvl="1"/>
            <a:r>
              <a:rPr lang="en-US" dirty="0"/>
              <a:t>Zoom and pan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600200"/>
            <a:ext cx="6400800" cy="1143000"/>
          </a:xfrm>
        </p:spPr>
        <p:txBody>
          <a:bodyPr/>
          <a:lstStyle/>
          <a:p>
            <a:r>
              <a:rPr lang="en-US"/>
              <a:t>Overviews and Omics Viewers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3540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7696200" cy="1143000"/>
          </a:xfrm>
        </p:spPr>
        <p:txBody>
          <a:bodyPr/>
          <a:lstStyle/>
          <a:p>
            <a:r>
              <a:rPr lang="en-US" dirty="0" err="1"/>
              <a:t>Metabolomics</a:t>
            </a:r>
            <a:r>
              <a:rPr lang="en-US" dirty="0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696200" cy="4800600"/>
          </a:xfrm>
        </p:spPr>
        <p:txBody>
          <a:bodyPr/>
          <a:lstStyle/>
          <a:p>
            <a:r>
              <a:rPr lang="en-US" dirty="0"/>
              <a:t>MetaCyc contains extensive multi-organism metabolite database (13,000)</a:t>
            </a:r>
          </a:p>
          <a:p>
            <a:r>
              <a:rPr lang="en-US" dirty="0"/>
              <a:t>Organism-specific metabolite databases in each PGDB</a:t>
            </a:r>
          </a:p>
          <a:p>
            <a:pPr lvl="1"/>
            <a:r>
              <a:rPr lang="en-US" dirty="0" err="1"/>
              <a:t>Genome+pathway</a:t>
            </a:r>
            <a:r>
              <a:rPr lang="en-US" dirty="0"/>
              <a:t> context for interpreting metabolomics data</a:t>
            </a:r>
          </a:p>
          <a:p>
            <a:r>
              <a:rPr lang="en-US" dirty="0"/>
              <a:t>Search for monoisotopic mass + chemical formula</a:t>
            </a:r>
          </a:p>
          <a:p>
            <a:r>
              <a:rPr lang="en-US" dirty="0"/>
              <a:t>SmartTable management of metabolite sets</a:t>
            </a:r>
          </a:p>
          <a:p>
            <a:pPr lvl="1"/>
            <a:r>
              <a:rPr lang="en-US" dirty="0"/>
              <a:t>Metabolite-&gt;pathway transformation</a:t>
            </a:r>
          </a:p>
          <a:p>
            <a:pPr lvl="1"/>
            <a:r>
              <a:rPr lang="en-US" dirty="0"/>
              <a:t>Pathway enrichment analysis</a:t>
            </a:r>
          </a:p>
          <a:p>
            <a:pPr lvl="1"/>
            <a:r>
              <a:rPr lang="en-US" dirty="0"/>
              <a:t>Pathway perturbation computation</a:t>
            </a:r>
          </a:p>
          <a:p>
            <a:r>
              <a:rPr lang="en-US" dirty="0"/>
              <a:t>Paint metabolomics data onto pathways</a:t>
            </a:r>
          </a:p>
          <a:p>
            <a:r>
              <a:rPr lang="en-US" dirty="0"/>
              <a:t>Metabolite translation service</a:t>
            </a:r>
          </a:p>
          <a:p>
            <a:pPr lvl="1"/>
            <a:r>
              <a:rPr lang="en-US" dirty="0" err="1"/>
              <a:t>biocyc.org</a:t>
            </a:r>
            <a:r>
              <a:rPr lang="en-US" dirty="0"/>
              <a:t>/web-</a:t>
            </a:r>
            <a:r>
              <a:rPr lang="en-US" dirty="0" err="1"/>
              <a:t>services.shtml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9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Omics Data</a:t>
            </a:r>
            <a:br>
              <a:rPr lang="en-US" dirty="0"/>
            </a:br>
            <a:r>
              <a:rPr lang="en-US" dirty="0"/>
              <a:t>Analysis in BioCyc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Omics Viewers</a:t>
            </a:r>
          </a:p>
          <a:p>
            <a:pPr lvl="1"/>
            <a:r>
              <a:rPr lang="en-US" dirty="0"/>
              <a:t>Cellular Overview, Regulatory Overview, Genome Overview</a:t>
            </a:r>
          </a:p>
          <a:p>
            <a:pPr lvl="1"/>
            <a:r>
              <a:rPr lang="en-US" dirty="0"/>
              <a:t>Omics pop-ups</a:t>
            </a:r>
          </a:p>
          <a:p>
            <a:pPr lvl="1"/>
            <a:r>
              <a:rPr lang="en-US" dirty="0"/>
              <a:t>Omics data on pathways, pathway collages</a:t>
            </a:r>
          </a:p>
          <a:p>
            <a:pPr lvl="1"/>
            <a:r>
              <a:rPr lang="en-US" dirty="0"/>
              <a:t>Omics data on table of pathways</a:t>
            </a:r>
          </a:p>
          <a:p>
            <a:r>
              <a:rPr lang="en-US" dirty="0"/>
              <a:t>Omics Dashboard</a:t>
            </a:r>
          </a:p>
          <a:p>
            <a:r>
              <a:rPr lang="en-US" dirty="0"/>
              <a:t>Metabolomics</a:t>
            </a:r>
          </a:p>
          <a:p>
            <a:pPr lvl="1"/>
            <a:r>
              <a:rPr lang="en-US" dirty="0"/>
              <a:t>Monoisotopic mass search          (Search -&gt; Compounds)</a:t>
            </a:r>
          </a:p>
          <a:p>
            <a:pPr lvl="1"/>
            <a:r>
              <a:rPr lang="en-US" dirty="0"/>
              <a:t>Metabolite translation service</a:t>
            </a:r>
          </a:p>
          <a:p>
            <a:pPr lvl="2"/>
            <a:r>
              <a:rPr lang="en-US" dirty="0">
                <a:hlinkClick r:id="rId2"/>
              </a:rPr>
              <a:t>http://biocyc.org/metabolite-translation-service.shtml</a:t>
            </a:r>
            <a:endParaRPr lang="en-US" dirty="0"/>
          </a:p>
          <a:p>
            <a:pPr lvl="1"/>
            <a:r>
              <a:rPr lang="en-US" dirty="0"/>
              <a:t>Pathway Covering</a:t>
            </a:r>
          </a:p>
          <a:p>
            <a:r>
              <a:rPr lang="en-US" dirty="0"/>
              <a:t>Genome Browser tracks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97906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Omics Data</a:t>
            </a:r>
            <a:br>
              <a:rPr lang="en-US" dirty="0"/>
            </a:br>
            <a:r>
              <a:rPr lang="en-US" dirty="0"/>
              <a:t>Analysis in BioCyc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SmartTables</a:t>
            </a:r>
          </a:p>
          <a:p>
            <a:pPr lvl="1"/>
            <a:r>
              <a:rPr lang="en-US" dirty="0"/>
              <a:t>Define sets of differentially regulated genes or metabolites</a:t>
            </a:r>
          </a:p>
          <a:p>
            <a:pPr lvl="1"/>
            <a:r>
              <a:rPr lang="en-US" dirty="0"/>
              <a:t>Browse</a:t>
            </a:r>
          </a:p>
          <a:p>
            <a:pPr lvl="1"/>
            <a:r>
              <a:rPr lang="en-US" dirty="0"/>
              <a:t>Share with colleagues</a:t>
            </a:r>
          </a:p>
          <a:p>
            <a:pPr lvl="1"/>
            <a:r>
              <a:rPr lang="en-US" dirty="0"/>
              <a:t>Perform enrichment analysis</a:t>
            </a:r>
          </a:p>
          <a:p>
            <a:pPr lvl="1"/>
            <a:r>
              <a:rPr lang="en-US" dirty="0"/>
              <a:t>Transform to </a:t>
            </a:r>
            <a:r>
              <a:rPr lang="en-US" dirty="0" err="1"/>
              <a:t>operons</a:t>
            </a:r>
            <a:endParaRPr lang="en-US" dirty="0"/>
          </a:p>
          <a:p>
            <a:pPr lvl="1"/>
            <a:r>
              <a:rPr lang="en-US" dirty="0"/>
              <a:t>Transform to significantly expressed pathways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696200" cy="4800600"/>
          </a:xfrm>
        </p:spPr>
        <p:txBody>
          <a:bodyPr/>
          <a:lstStyle/>
          <a:p>
            <a:r>
              <a:rPr lang="en-US" dirty="0"/>
              <a:t>Each overview is a system-level diagram of a different aspect of the cellular machinery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Cellular Overview: metabolic and transport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Regulatory Overview: regulation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Genome Overview: genome</a:t>
            </a:r>
            <a:endParaRPr lang="en-US" dirty="0"/>
          </a:p>
          <a:p>
            <a:r>
              <a:rPr lang="en-US" dirty="0"/>
              <a:t>Overviews painted with omics data become omics viewers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White">
          <a:xfrm>
            <a:off x="3429000" y="3771900"/>
            <a:ext cx="4419600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Omics Viewers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696200" cy="4800600"/>
          </a:xfrm>
        </p:spPr>
        <p:txBody>
          <a:bodyPr/>
          <a:lstStyle/>
          <a:p>
            <a:r>
              <a:rPr lang="en-US" dirty="0"/>
              <a:t>Visualize any data that attaches numbers to genes, proteins or compounds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Proteomics, metabolomics, genomics, combinations thereof</a:t>
            </a:r>
          </a:p>
          <a:p>
            <a:pPr lvl="1"/>
            <a:endParaRPr lang="en-US" dirty="0">
              <a:latin typeface="Arial Narrow" charset="0"/>
              <a:ea typeface="ＭＳ Ｐゴシック" charset="-128"/>
            </a:endParaRPr>
          </a:p>
          <a:p>
            <a:r>
              <a:rPr lang="en-US" dirty="0"/>
              <a:t>Data sources:</a:t>
            </a:r>
          </a:p>
          <a:p>
            <a:pPr lvl="1"/>
            <a:r>
              <a:rPr lang="en-US" dirty="0"/>
              <a:t>Tab-delimited files</a:t>
            </a:r>
          </a:p>
          <a:p>
            <a:pPr lvl="1"/>
            <a:r>
              <a:rPr lang="en-US" dirty="0"/>
              <a:t>Keyboard (web only)</a:t>
            </a:r>
          </a:p>
          <a:p>
            <a:pPr lvl="1"/>
            <a:r>
              <a:rPr lang="en-US" dirty="0"/>
              <a:t>GEO – search by keyword</a:t>
            </a:r>
          </a:p>
          <a:p>
            <a:pPr lvl="1"/>
            <a:r>
              <a:rPr lang="en-US" dirty="0"/>
              <a:t>Metabolomics Workbench (desktop only)</a:t>
            </a:r>
          </a:p>
          <a:p>
            <a:pPr lvl="1"/>
            <a:r>
              <a:rPr lang="en-US" dirty="0" err="1"/>
              <a:t>SmartTable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</a:t>
            </a:r>
            <a:r>
              <a:rPr lang="en-US" dirty="0" err="1"/>
              <a:t>vs</a:t>
            </a:r>
            <a:r>
              <a:rPr lang="en-US" dirty="0"/>
              <a:t> Web Omics Viewers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176012"/>
              </p:ext>
            </p:extLst>
          </p:nvPr>
        </p:nvGraphicFramePr>
        <p:xfrm>
          <a:off x="304800" y="2362199"/>
          <a:ext cx="8610600" cy="266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70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</a:rPr>
                        <a:t>Desktop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</a:rPr>
                        <a:t>Web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</a:rPr>
                        <a:t>Save/Restore</a:t>
                      </a:r>
                      <a:r>
                        <a:rPr lang="en-US" baseline="0" dirty="0">
                          <a:solidFill>
                            <a:srgbClr val="660066"/>
                          </a:solidFill>
                        </a:rPr>
                        <a:t> State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</a:rPr>
                        <a:t>Screen</a:t>
                      </a:r>
                      <a:r>
                        <a:rPr lang="en-US" baseline="0" dirty="0">
                          <a:solidFill>
                            <a:srgbClr val="660066"/>
                          </a:solidFill>
                        </a:rPr>
                        <a:t> Grab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9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</a:rPr>
                        <a:t>Animate Multiple Time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7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</a:rPr>
                        <a:t>Save-as-HTML (video)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</a:rPr>
                        <a:t>One dialog to all viewers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7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</a:rPr>
                        <a:t>Genome Omics 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blackWhite">
          <a:xfrm>
            <a:off x="1219200" y="1524000"/>
            <a:ext cx="7696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l"/>
              <a:defRPr sz="2400" b="1">
                <a:solidFill>
                  <a:srgbClr val="FFCC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8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2pPr>
            <a:lvl3pPr marL="1035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50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3pPr>
            <a:lvl4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4pPr>
            <a:lvl5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9pPr>
          </a:lstStyle>
          <a:p>
            <a:r>
              <a:rPr lang="en-US" dirty="0"/>
              <a:t>Different graphical / interaction styles</a:t>
            </a:r>
          </a:p>
        </p:txBody>
      </p:sp>
    </p:spTree>
    <p:extLst>
      <p:ext uri="{BB962C8B-B14F-4D97-AF65-F5344CB8AC3E}">
        <p14:creationId xmlns:p14="http://schemas.microsoft.com/office/powerpoint/2010/main" val="4177658436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Omics Viewers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-128"/>
              </a:rPr>
              <a:t>Data file format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Tab separated columns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One or more object names / IDs in column </a:t>
            </a:r>
            <a:r>
              <a:rPr lang="en-US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zero</a:t>
            </a:r>
          </a:p>
          <a:p>
            <a:pPr lvl="2"/>
            <a:r>
              <a:rPr lang="en-US" dirty="0">
                <a:latin typeface="Arial Narrow" charset="0"/>
                <a:ea typeface="ＭＳ Ｐゴシック" charset="-128"/>
              </a:rPr>
              <a:t>id1$name1$id2$name2$id3</a:t>
            </a:r>
          </a:p>
          <a:p>
            <a:pPr lvl="2"/>
            <a:r>
              <a:rPr lang="en-US" dirty="0" err="1">
                <a:latin typeface="Arial Narrow" charset="0"/>
                <a:ea typeface="ＭＳ Ｐゴシック" charset="-128"/>
              </a:rPr>
              <a:t>trpA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-128"/>
              </a:rPr>
              <a:t>trpA$b0383</a:t>
            </a:r>
          </a:p>
          <a:p>
            <a:pPr lvl="2"/>
            <a:r>
              <a:rPr lang="en-US" dirty="0"/>
              <a:t>spermidine$</a:t>
            </a:r>
            <a:r>
              <a:rPr lang="en-US" i="1" dirty="0"/>
              <a:t>KEGG</a:t>
            </a:r>
            <a:r>
              <a:rPr lang="en-US" dirty="0"/>
              <a:t>:</a:t>
            </a:r>
            <a:r>
              <a:rPr lang="en-US" i="1" dirty="0"/>
              <a:t>C</a:t>
            </a:r>
            <a:r>
              <a:rPr lang="en-US" dirty="0"/>
              <a:t>00315$PubChem:6992097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Columns can contain any numeric data</a:t>
            </a:r>
          </a:p>
          <a:p>
            <a:pPr lvl="2"/>
            <a:r>
              <a:rPr lang="en-US" dirty="0">
                <a:latin typeface="Arial Narrow" charset="0"/>
                <a:ea typeface="ＭＳ Ｐゴシック" charset="-128"/>
              </a:rPr>
              <a:t>Gene expression, proteomics, metabolomics, reaction fluxes</a:t>
            </a:r>
          </a:p>
          <a:p>
            <a:pPr lvl="1"/>
            <a:endParaRPr lang="en-US" dirty="0">
              <a:latin typeface="Arial Narrow" charset="0"/>
              <a:ea typeface="ＭＳ Ｐゴシック" charset="-128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Labels can be specified in first non-comment line:</a:t>
            </a:r>
          </a:p>
          <a:p>
            <a:pPr lvl="2"/>
            <a:r>
              <a:rPr lang="en-US" dirty="0">
                <a:latin typeface="Arial Narrow" charset="0"/>
                <a:ea typeface="ＭＳ Ｐゴシック" charset="-128"/>
              </a:rPr>
              <a:t>$T=0	  T=20	T=40</a:t>
            </a:r>
          </a:p>
          <a:p>
            <a:pPr lvl="2"/>
            <a:endParaRPr lang="en-US" dirty="0">
              <a:latin typeface="Arial Narrow" charset="0"/>
              <a:ea typeface="ＭＳ Ｐゴシック" charset="-128"/>
            </a:endParaRPr>
          </a:p>
          <a:p>
            <a:pPr lvl="1"/>
            <a:endParaRPr lang="en-US" dirty="0">
              <a:latin typeface="Arial Narrow" charset="0"/>
              <a:ea typeface="ＭＳ Ｐゴシック" charset="-128"/>
            </a:endParaRPr>
          </a:p>
          <a:p>
            <a:endParaRPr lang="en-US" dirty="0">
              <a:latin typeface="Arial Narrow" charset="0"/>
              <a:ea typeface="ＭＳ Ｐゴシック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Multiple Data Sets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Compare multiple data points using animation</a:t>
            </a:r>
          </a:p>
          <a:p>
            <a:pPr>
              <a:lnSpc>
                <a:spcPct val="90000"/>
              </a:lnSpc>
            </a:pPr>
            <a:r>
              <a:rPr lang="en-US" dirty="0"/>
              <a:t>Typically a time course, but does not have to be</a:t>
            </a:r>
          </a:p>
          <a:p>
            <a:pPr>
              <a:lnSpc>
                <a:spcPct val="90000"/>
              </a:lnSpc>
            </a:pPr>
            <a:r>
              <a:rPr lang="en-US" dirty="0"/>
              <a:t>Tell Pathway Tools which columns to use</a:t>
            </a:r>
          </a:p>
          <a:p>
            <a:pPr>
              <a:lnSpc>
                <a:spcPct val="90000"/>
              </a:lnSpc>
            </a:pPr>
            <a:r>
              <a:rPr lang="en-US" dirty="0"/>
              <a:t>Same output color / cutoff selections as single experiment</a:t>
            </a:r>
          </a:p>
          <a:p>
            <a:pPr>
              <a:lnSpc>
                <a:spcPct val="90000"/>
              </a:lnSpc>
            </a:pPr>
            <a:r>
              <a:rPr lang="en-US" dirty="0"/>
              <a:t>If you use automatic color scale, it’s set to the maximum shift in the experiment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-128"/>
              </a:rPr>
              <a:t>Thus, all time points / data sets comparable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-128"/>
              </a:rPr>
              <a:t>A good way to standardize across experiments</a:t>
            </a:r>
          </a:p>
          <a:p>
            <a:pPr>
              <a:lnSpc>
                <a:spcPct val="90000"/>
              </a:lnSpc>
            </a:pPr>
            <a:r>
              <a:rPr lang="en-US" dirty="0"/>
              <a:t>Can move between experiments/time points manually</a:t>
            </a:r>
          </a:p>
          <a:p>
            <a:pPr>
              <a:lnSpc>
                <a:spcPct val="90000"/>
              </a:lnSpc>
            </a:pPr>
            <a:r>
              <a:rPr lang="en-US" dirty="0"/>
              <a:t>Can save as HTML (desktop)</a:t>
            </a: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Viewer Output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report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Total data rows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Data rows not shown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Data rows with invalid data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Color key</a:t>
            </a:r>
          </a:p>
          <a:p>
            <a:r>
              <a:rPr lang="en-US"/>
              <a:t>Display options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Set maximum cutoff for default color scheme (e.g. 0.3)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Set manual color cutoffs (e.g. 0.3, 0.6, 0.9)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Both options let you compare different experiments</a:t>
            </a: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Viewer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 </a:t>
            </a:r>
            <a:r>
              <a:rPr lang="en-US" dirty="0" err="1"/>
              <a:t>vs</a:t>
            </a:r>
            <a:r>
              <a:rPr lang="en-US" dirty="0"/>
              <a:t> absolute</a:t>
            </a:r>
          </a:p>
          <a:p>
            <a:pPr lvl="1"/>
            <a:r>
              <a:rPr lang="en-US" dirty="0"/>
              <a:t>Absolute: Concentrations or molecule counts.  Negative values are ignored.</a:t>
            </a:r>
          </a:p>
          <a:p>
            <a:pPr lvl="1"/>
            <a:r>
              <a:rPr lang="en-US" dirty="0"/>
              <a:t>Relative: Ratios with or without log transform</a:t>
            </a:r>
          </a:p>
          <a:p>
            <a:pPr lvl="1"/>
            <a:endParaRPr lang="en-US" dirty="0"/>
          </a:p>
          <a:p>
            <a:r>
              <a:rPr lang="en-US" dirty="0"/>
              <a:t>0-centered </a:t>
            </a:r>
            <a:r>
              <a:rPr lang="en-US" dirty="0" err="1"/>
              <a:t>vs</a:t>
            </a:r>
            <a:r>
              <a:rPr lang="en-US" dirty="0"/>
              <a:t> 1-centered scale</a:t>
            </a:r>
          </a:p>
          <a:p>
            <a:pPr lvl="1"/>
            <a:r>
              <a:rPr lang="en-US" dirty="0"/>
              <a:t>0-centered = log scale with positive and negative values</a:t>
            </a:r>
          </a:p>
          <a:p>
            <a:pPr lvl="1"/>
            <a:r>
              <a:rPr lang="en-US" dirty="0"/>
              <a:t>1-centered = linear scale, centered on 1</a:t>
            </a:r>
          </a:p>
          <a:p>
            <a:pPr lvl="2"/>
            <a:r>
              <a:rPr lang="en-US" dirty="0"/>
              <a:t>Ratios</a:t>
            </a:r>
          </a:p>
          <a:p>
            <a:pPr lvl="2"/>
            <a:r>
              <a:rPr lang="en-US" dirty="0"/>
              <a:t>Negative values ignored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Viewer Color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color spectrum from data</a:t>
            </a:r>
          </a:p>
          <a:p>
            <a:pPr lvl="1"/>
            <a:r>
              <a:rPr lang="en-US" dirty="0"/>
              <a:t>Data from one file mapped to full color spectrum</a:t>
            </a:r>
          </a:p>
          <a:p>
            <a:pPr lvl="1"/>
            <a:r>
              <a:rPr lang="en-US" dirty="0"/>
              <a:t>Different experiments will receive different color assignments</a:t>
            </a:r>
          </a:p>
          <a:p>
            <a:r>
              <a:rPr lang="en-US" dirty="0"/>
              <a:t>Full color spectrum with max cutoff</a:t>
            </a:r>
          </a:p>
          <a:p>
            <a:pPr lvl="1"/>
            <a:r>
              <a:rPr lang="en-US" dirty="0"/>
              <a:t>User specifies cutoff</a:t>
            </a:r>
          </a:p>
          <a:p>
            <a:pPr lvl="1"/>
            <a:r>
              <a:rPr lang="en-US" dirty="0"/>
              <a:t>Useful for comparing datasets</a:t>
            </a:r>
          </a:p>
          <a:p>
            <a:r>
              <a:rPr lang="en-US" dirty="0"/>
              <a:t>Three color display with threshold</a:t>
            </a:r>
          </a:p>
          <a:p>
            <a:pPr lvl="1"/>
            <a:r>
              <a:rPr lang="en-US" dirty="0"/>
              <a:t>Three color bins:    </a:t>
            </a:r>
            <a:r>
              <a:rPr lang="en-US" dirty="0" err="1"/>
              <a:t>x</a:t>
            </a:r>
            <a:r>
              <a:rPr lang="en-US" dirty="0"/>
              <a:t> &lt; 1/T ,   1/T &lt; </a:t>
            </a:r>
            <a:r>
              <a:rPr lang="en-US" dirty="0" err="1"/>
              <a:t>x</a:t>
            </a:r>
            <a:r>
              <a:rPr lang="en-US" dirty="0"/>
              <a:t> &lt; T,  </a:t>
            </a:r>
            <a:r>
              <a:rPr lang="en-US" dirty="0" err="1"/>
              <a:t>x</a:t>
            </a:r>
            <a:r>
              <a:rPr lang="en-US" dirty="0"/>
              <a:t> &gt; T</a:t>
            </a:r>
          </a:p>
          <a:p>
            <a:r>
              <a:rPr lang="en-US" dirty="0"/>
              <a:t>User-defined bins with computer colors</a:t>
            </a:r>
          </a:p>
          <a:p>
            <a:r>
              <a:rPr lang="en-US" dirty="0"/>
              <a:t>User-defined bins with user colors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Omics 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Mouse-over for omics pop-ups</a:t>
            </a:r>
          </a:p>
          <a:p>
            <a:r>
              <a:rPr lang="en-US" dirty="0"/>
              <a:t>Right-click reaction or metabolite for omics-popup for pathway</a:t>
            </a:r>
          </a:p>
          <a:p>
            <a:endParaRPr lang="en-US" dirty="0"/>
          </a:p>
          <a:p>
            <a:r>
              <a:rPr lang="en-US" dirty="0"/>
              <a:t>To see omics data on individual pathway:</a:t>
            </a:r>
          </a:p>
          <a:p>
            <a:pPr lvl="1"/>
            <a:r>
              <a:rPr lang="en-US" dirty="0"/>
              <a:t>Navigate to pathway page</a:t>
            </a:r>
          </a:p>
          <a:p>
            <a:pPr lvl="1"/>
            <a:r>
              <a:rPr lang="en-US" dirty="0"/>
              <a:t>Sidebar &gt; Customize or Overlay Omics Data on Pathway Diagram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08535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Omics 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043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610600" cy="1143000"/>
          </a:xfrm>
        </p:spPr>
        <p:txBody>
          <a:bodyPr/>
          <a:lstStyle/>
          <a:p>
            <a:r>
              <a:rPr lang="en-US" dirty="0" err="1"/>
              <a:t>Omics</a:t>
            </a:r>
            <a:r>
              <a:rPr lang="en-US" dirty="0"/>
              <a:t> Data Graphing on Cellular Overview</a:t>
            </a:r>
          </a:p>
        </p:txBody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6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White">
          <a:xfrm>
            <a:off x="76200" y="685800"/>
            <a:ext cx="8991600" cy="674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9035"/>
            <a:ext cx="7466179" cy="792798"/>
          </a:xfrm>
        </p:spPr>
        <p:txBody>
          <a:bodyPr/>
          <a:lstStyle/>
          <a:p>
            <a:r>
              <a:rPr lang="en-US" dirty="0"/>
              <a:t>Cellular Overview Diagram</a:t>
            </a:r>
          </a:p>
        </p:txBody>
      </p:sp>
      <p:sp>
        <p:nvSpPr>
          <p:cNvPr id="170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086600" cy="4800600"/>
          </a:xfrm>
        </p:spPr>
        <p:txBody>
          <a:bodyPr/>
          <a:lstStyle/>
          <a:p>
            <a:r>
              <a:rPr lang="en-US" dirty="0"/>
              <a:t>Combines metabolic map and transporters</a:t>
            </a:r>
          </a:p>
          <a:p>
            <a:r>
              <a:rPr lang="en-US" dirty="0"/>
              <a:t>Automatically generated, organism-specific</a:t>
            </a:r>
          </a:p>
          <a:p>
            <a:r>
              <a:rPr lang="en-US" dirty="0"/>
              <a:t>Zoomable, </a:t>
            </a:r>
            <a:r>
              <a:rPr lang="en-US" dirty="0" err="1"/>
              <a:t>queryable</a:t>
            </a:r>
            <a:endParaRPr lang="en-US" dirty="0"/>
          </a:p>
          <a:p>
            <a:endParaRPr lang="en-US" dirty="0">
              <a:sym typeface="Wingdings" charset="2"/>
            </a:endParaRP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B4916-A82F-904B-A3A5-6198B3DF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0267"/>
            <a:ext cx="9144000" cy="39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43584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8339" name="Picture 3" descr="pwy-w-omics-popu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738938" cy="7867650"/>
          </a:xfrm>
          <a:prstGeom prst="rect">
            <a:avLst/>
          </a:prstGeom>
          <a:noFill/>
        </p:spPr>
      </p:pic>
      <p:sp>
        <p:nvSpPr>
          <p:cNvPr id="1678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Perturbation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/>
          <a:lstStyle/>
          <a:p>
            <a:r>
              <a:rPr lang="en-US" dirty="0"/>
              <a:t>Extent to which a pathway is up/down-regulated</a:t>
            </a:r>
          </a:p>
          <a:p>
            <a:r>
              <a:rPr lang="en-US" dirty="0"/>
              <a:t>Based on reaction perturbation scores RPS or DRPS</a:t>
            </a:r>
          </a:p>
          <a:p>
            <a:r>
              <a:rPr lang="en-US" dirty="0"/>
              <a:t>Single time point: RPS based on fold change (FC) over all metabolites or genes of reaction</a:t>
            </a:r>
          </a:p>
          <a:p>
            <a:pPr lvl="1"/>
            <a:r>
              <a:rPr lang="en-US" dirty="0"/>
              <a:t>RPS(R) = max(|FC(R)|) over all metabolites or genes associated with R</a:t>
            </a:r>
          </a:p>
          <a:p>
            <a:pPr lvl="1"/>
            <a:r>
              <a:rPr lang="en-US" dirty="0"/>
              <a:t>PPS for pathway P computed from reactions R</a:t>
            </a:r>
            <a:r>
              <a:rPr lang="en-US" baseline="-25000" dirty="0"/>
              <a:t>i</a:t>
            </a:r>
            <a:r>
              <a:rPr lang="en-US" dirty="0"/>
              <a:t> of P: </a:t>
            </a:r>
          </a:p>
          <a:p>
            <a:pPr marL="460375" lvl="2" indent="0">
              <a:buNone/>
            </a:pPr>
            <a:r>
              <a:rPr lang="en-US" dirty="0"/>
              <a:t>PPS(P) = √sum(RPS(R</a:t>
            </a:r>
            <a:r>
              <a:rPr lang="en-US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Multiple time points: DRPS based on maximum difference over all timepoints, over all metabolites or genes of reaction:</a:t>
            </a:r>
          </a:p>
          <a:p>
            <a:pPr lvl="1"/>
            <a:r>
              <a:rPr lang="en-US" dirty="0"/>
              <a:t>DRPS(R) = max (|(max(FC(R)</a:t>
            </a:r>
            <a:r>
              <a:rPr lang="en-US" baseline="-25000" dirty="0"/>
              <a:t>t1-N</a:t>
            </a:r>
            <a:r>
              <a:rPr lang="en-US" dirty="0"/>
              <a:t>) – min (FC(R)</a:t>
            </a:r>
            <a:r>
              <a:rPr lang="en-US" baseline="-25000" dirty="0"/>
              <a:t>t1-N</a:t>
            </a:r>
            <a:r>
              <a:rPr lang="en-US" dirty="0"/>
              <a:t>)|)</a:t>
            </a:r>
          </a:p>
          <a:p>
            <a:pPr lvl="1"/>
            <a:r>
              <a:rPr lang="en-US" dirty="0"/>
              <a:t>DPPS(P) = √sum(DRPS(R</a:t>
            </a:r>
            <a:r>
              <a:rPr lang="en-US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16040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96200" cy="1143000"/>
          </a:xfrm>
        </p:spPr>
        <p:txBody>
          <a:bodyPr/>
          <a:lstStyle/>
          <a:p>
            <a:r>
              <a:rPr lang="en-US" dirty="0"/>
              <a:t>Paint Metabolomics Data onto </a:t>
            </a:r>
            <a:br>
              <a:rPr lang="en-US" dirty="0"/>
            </a:br>
            <a:r>
              <a:rPr lang="en-US" dirty="0"/>
              <a:t>Table of Pathways Sorted by DPPS Score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261"/>
            <a:ext cx="9144000" cy="44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9703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SmartTables for Omics </a:t>
            </a:r>
            <a:br>
              <a:rPr lang="en-US" dirty="0"/>
            </a:br>
            <a:r>
              <a:rPr lang="en-US" dirty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err="1"/>
              <a:t>SmT</a:t>
            </a:r>
            <a:r>
              <a:rPr lang="en-US" dirty="0"/>
              <a:t> from omics data file</a:t>
            </a:r>
          </a:p>
          <a:p>
            <a:endParaRPr lang="en-US" dirty="0"/>
          </a:p>
          <a:p>
            <a:r>
              <a:rPr lang="en-US" dirty="0"/>
              <a:t>Enrichment analysis</a:t>
            </a:r>
          </a:p>
          <a:p>
            <a:endParaRPr lang="en-US" dirty="0"/>
          </a:p>
          <a:p>
            <a:r>
              <a:rPr lang="en-US" dirty="0"/>
              <a:t>Groups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Transform Group </a:t>
            </a:r>
            <a:r>
              <a:rPr lang="en-US" dirty="0" err="1">
                <a:sym typeface="Wingdings"/>
              </a:rPr>
              <a:t>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Pathways of Gene</a:t>
            </a:r>
          </a:p>
          <a:p>
            <a:pPr lvl="1"/>
            <a:r>
              <a:rPr lang="en-US" dirty="0">
                <a:sym typeface="Wingdings"/>
              </a:rPr>
              <a:t>Significant Pathways of Gene</a:t>
            </a:r>
          </a:p>
          <a:p>
            <a:pPr lvl="1"/>
            <a:r>
              <a:rPr lang="en-US" dirty="0">
                <a:sym typeface="Wingdings"/>
              </a:rPr>
              <a:t>Genes in Same </a:t>
            </a:r>
            <a:r>
              <a:rPr lang="en-US" dirty="0" err="1">
                <a:sym typeface="Wingdings"/>
              </a:rPr>
              <a:t>Operon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Regulators of Gene</a:t>
            </a:r>
          </a:p>
          <a:p>
            <a:pPr lvl="1"/>
            <a:r>
              <a:rPr lang="en-US" dirty="0">
                <a:sym typeface="Wingdings"/>
              </a:rPr>
              <a:t>Enrichment Analysis 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Collages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User-defined pathway diagrams</a:t>
            </a:r>
          </a:p>
          <a:p>
            <a:r>
              <a:rPr lang="en-US" dirty="0"/>
              <a:t>Optionally painted with high-throughput data</a:t>
            </a:r>
          </a:p>
          <a:p>
            <a:endParaRPr lang="en-US" dirty="0"/>
          </a:p>
          <a:p>
            <a:r>
              <a:rPr lang="en-US" dirty="0"/>
              <a:t>Define via SmartTable</a:t>
            </a:r>
          </a:p>
          <a:p>
            <a:endParaRPr lang="en-US" dirty="0"/>
          </a:p>
          <a:p>
            <a:r>
              <a:rPr lang="en-US" dirty="0"/>
              <a:t>Example</a:t>
            </a:r>
            <a:r>
              <a:rPr lang="en-US"/>
              <a:t>:  </a:t>
            </a:r>
          </a:p>
          <a:p>
            <a:pPr lvl="1"/>
            <a:r>
              <a:rPr lang="en-US"/>
              <a:t>http</a:t>
            </a:r>
            <a:r>
              <a:rPr lang="en-US" dirty="0"/>
              <a:t>://</a:t>
            </a:r>
            <a:r>
              <a:rPr lang="en-US" dirty="0" err="1"/>
              <a:t>biocyc.org</a:t>
            </a:r>
            <a:r>
              <a:rPr lang="en-US" dirty="0"/>
              <a:t>/</a:t>
            </a:r>
            <a:r>
              <a:rPr lang="en-US" dirty="0" err="1"/>
              <a:t>group?id</a:t>
            </a:r>
            <a:r>
              <a:rPr lang="en-US" dirty="0"/>
              <a:t>=biocyc14-61-3670184769</a:t>
            </a:r>
          </a:p>
        </p:txBody>
      </p:sp>
    </p:spTree>
    <p:extLst>
      <p:ext uri="{BB962C8B-B14F-4D97-AF65-F5344CB8AC3E}">
        <p14:creationId xmlns:p14="http://schemas.microsoft.com/office/powerpoint/2010/main" val="2361587712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</a:t>
            </a:r>
            <a:br>
              <a:rPr lang="en-US" dirty="0"/>
            </a:br>
            <a:r>
              <a:rPr lang="en-US" dirty="0"/>
              <a:t>Cellular Overview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Organism specific, generated by Pathway Tools</a:t>
            </a:r>
          </a:p>
          <a:p>
            <a:r>
              <a:rPr lang="en-US" dirty="0"/>
              <a:t>Lines are reactions, nodes are biochemical species (compounds, proteins)</a:t>
            </a:r>
          </a:p>
          <a:p>
            <a:r>
              <a:rPr lang="en-US" dirty="0"/>
              <a:t>Legend explains symbols used</a:t>
            </a:r>
          </a:p>
          <a:p>
            <a:endParaRPr lang="en-US" dirty="0"/>
          </a:p>
          <a:p>
            <a:r>
              <a:rPr lang="en-US" dirty="0"/>
              <a:t>Pathways grouped functionally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Anabolism left, catabolism right, energy in the middle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Gray backgrounds indicate more specific functional groups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Non-pathway reactions on far right</a:t>
            </a:r>
          </a:p>
          <a:p>
            <a:r>
              <a:rPr lang="en-US" dirty="0"/>
              <a:t>Generally, pathways flow downward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Location in the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Non-cytoplasmic proteins with known locations shown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In </a:t>
            </a:r>
            <a:r>
              <a:rPr lang="en-US" i="1" dirty="0">
                <a:latin typeface="Arial Narrow" charset="0"/>
                <a:ea typeface="ＭＳ Ｐゴシック" charset="-128"/>
              </a:rPr>
              <a:t>E. coli</a:t>
            </a:r>
            <a:r>
              <a:rPr lang="en-US" dirty="0">
                <a:latin typeface="Arial Narrow" charset="0"/>
                <a:ea typeface="ＭＳ Ｐゴシック" charset="-128"/>
              </a:rPr>
              <a:t>, that means periplasmic, cell and outer membrane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This includes proteins with no associated reaction</a:t>
            </a:r>
          </a:p>
          <a:p>
            <a:endParaRPr lang="en-US" dirty="0">
              <a:latin typeface="Arial Narrow" charset="0"/>
              <a:ea typeface="ＭＳ Ｐゴシック" charset="-128"/>
            </a:endParaRPr>
          </a:p>
          <a:p>
            <a:endParaRPr lang="en-US" dirty="0">
              <a:latin typeface="Arial Narrow" charset="0"/>
              <a:ea typeface="ＭＳ Ｐゴシック" charset="-128"/>
            </a:endParaRPr>
          </a:p>
          <a:p>
            <a:endParaRPr lang="en-US" dirty="0">
              <a:latin typeface="Arial Narrow" charset="0"/>
              <a:ea typeface="ＭＳ Ｐゴシック" charset="-128"/>
            </a:endParaRPr>
          </a:p>
          <a:p>
            <a:r>
              <a:rPr lang="en-US" dirty="0"/>
              <a:t>Desktop:</a:t>
            </a:r>
          </a:p>
          <a:p>
            <a:pPr lvl="1"/>
            <a:r>
              <a:rPr lang="en-US" dirty="0"/>
              <a:t>Overview&gt;Show/Hide Transport Links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Mouse-Over in the </a:t>
            </a:r>
            <a:r>
              <a:rPr lang="en-US" dirty="0" err="1"/>
              <a:t>CellOv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Mousing</a:t>
            </a:r>
            <a:r>
              <a:rPr lang="en-US" dirty="0"/>
              <a:t> over gray background identifies pathway class</a:t>
            </a:r>
          </a:p>
          <a:p>
            <a:r>
              <a:rPr lang="en-US" dirty="0" err="1"/>
              <a:t>Mousing</a:t>
            </a:r>
            <a:r>
              <a:rPr lang="en-US" dirty="0"/>
              <a:t> over a node gives compound name and pathway</a:t>
            </a:r>
          </a:p>
          <a:p>
            <a:r>
              <a:rPr lang="en-US" dirty="0" err="1"/>
              <a:t>Mousing</a:t>
            </a:r>
            <a:r>
              <a:rPr lang="en-US" dirty="0"/>
              <a:t> over a line gives reaction information</a:t>
            </a:r>
          </a:p>
          <a:p>
            <a:r>
              <a:rPr lang="en-US" dirty="0"/>
              <a:t>Can click through from anything to the PGDB</a:t>
            </a:r>
          </a:p>
          <a:p>
            <a:endParaRPr lang="en-US" dirty="0">
              <a:latin typeface="Arial Narrow" charset="0"/>
              <a:ea typeface="ＭＳ Ｐゴシック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Zooming and Panning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96200" cy="4800600"/>
          </a:xfrm>
        </p:spPr>
        <p:txBody>
          <a:bodyPr/>
          <a:lstStyle/>
          <a:p>
            <a:r>
              <a:rPr lang="en-US" dirty="0"/>
              <a:t>Web mode:</a:t>
            </a:r>
          </a:p>
          <a:p>
            <a:pPr lvl="1"/>
            <a:r>
              <a:rPr lang="en-US" dirty="0"/>
              <a:t>Hold mouse and drag to pan</a:t>
            </a:r>
          </a:p>
          <a:p>
            <a:pPr lvl="1"/>
            <a:r>
              <a:rPr lang="en-US" dirty="0"/>
              <a:t>Click ladder at upper left, or double-click to zoom</a:t>
            </a:r>
          </a:p>
          <a:p>
            <a:pPr lvl="1"/>
            <a:endParaRPr lang="en-US" dirty="0"/>
          </a:p>
          <a:p>
            <a:r>
              <a:rPr lang="en-US" dirty="0"/>
              <a:t>Desktop: right-click to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Zoom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Pop up pathways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Indicate pathway connections (clear in overview menu)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More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in the Overview</a:t>
            </a:r>
            <a:br>
              <a:rPr lang="en-US" dirty="0"/>
            </a:br>
            <a:r>
              <a:rPr lang="en-US" dirty="0"/>
              <a:t>Desktop Mode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Overview&gt;Highlight&gt;many options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Pathway by class (biosynthesis &gt; all &gt; select all)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Reactions &gt; All without EC numbers (note second color)</a:t>
            </a:r>
          </a:p>
          <a:p>
            <a:pPr lvl="2"/>
            <a:r>
              <a:rPr lang="en-US">
                <a:latin typeface="Arial Narrow" charset="0"/>
                <a:ea typeface="ＭＳ Ｐゴシック" charset="-128"/>
              </a:rPr>
              <a:t>Note all reaction options (many!)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Reactions &gt; By modulation</a:t>
            </a:r>
          </a:p>
          <a:p>
            <a:r>
              <a:rPr lang="en-US"/>
              <a:t>Can clear highlighting at any time</a:t>
            </a:r>
          </a:p>
          <a:p>
            <a:r>
              <a:rPr lang="en-US"/>
              <a:t>Can save highlighting to file for later use</a:t>
            </a:r>
          </a:p>
          <a:p>
            <a:r>
              <a:rPr lang="en-US"/>
              <a:t>Can do Genes and Compounds as well</a:t>
            </a:r>
          </a:p>
          <a:p>
            <a:r>
              <a:rPr lang="en-US"/>
              <a:t>Can pull information from a file, or from answer list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in the Overview</a:t>
            </a:r>
            <a:br>
              <a:rPr lang="en-US" dirty="0"/>
            </a:br>
            <a:r>
              <a:rPr lang="en-US" dirty="0"/>
              <a:t>Web Mode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</a:t>
            </a:r>
            <a:r>
              <a:rPr lang="en-US" dirty="0" err="1"/>
              <a:t>cmds</a:t>
            </a:r>
            <a:r>
              <a:rPr lang="en-US" dirty="0"/>
              <a:t> in right-sidebar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r>
              <a:rPr lang="en-US" dirty="0"/>
              <a:t>Clear/enable individual highlights using switching panel at upper right</a:t>
            </a:r>
          </a:p>
          <a:p>
            <a:r>
              <a:rPr lang="en-US" dirty="0"/>
              <a:t>Can save highlighting to file or URL for later use</a:t>
            </a:r>
          </a:p>
          <a:p>
            <a:pPr lvl="1"/>
            <a:r>
              <a:rPr lang="en-US" dirty="0"/>
              <a:t>Right -&gt; Generate Bookmark for Current Cellular Overview</a:t>
            </a:r>
          </a:p>
          <a:p>
            <a:r>
              <a:rPr lang="en-US" dirty="0"/>
              <a:t>Multiple highlight</a:t>
            </a:r>
          </a:p>
          <a:p>
            <a:pPr lvl="1"/>
            <a:r>
              <a:rPr lang="en-US" dirty="0"/>
              <a:t>Highlight/Omics View Based on Names and Frame IDs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ecocyc">
  <a:themeElements>
    <a:clrScheme name="">
      <a:dk1>
        <a:srgbClr val="FFFFFF"/>
      </a:dk1>
      <a:lt1>
        <a:srgbClr val="FFFFFF"/>
      </a:lt1>
      <a:dk2>
        <a:srgbClr val="FAFD00"/>
      </a:dk2>
      <a:lt2>
        <a:srgbClr val="919191"/>
      </a:lt2>
      <a:accent1>
        <a:srgbClr val="618FFD"/>
      </a:accent1>
      <a:accent2>
        <a:srgbClr val="CECECE"/>
      </a:accent2>
      <a:accent3>
        <a:srgbClr val="FFFFFF"/>
      </a:accent3>
      <a:accent4>
        <a:srgbClr val="DADADA"/>
      </a:accent4>
      <a:accent5>
        <a:srgbClr val="B7C6FE"/>
      </a:accent5>
      <a:accent6>
        <a:srgbClr val="BABABA"/>
      </a:accent6>
      <a:hlink>
        <a:srgbClr val="FC0128"/>
      </a:hlink>
      <a:folHlink>
        <a:srgbClr val="8CF4EA"/>
      </a:folHlink>
    </a:clrScheme>
    <a:fontScheme name="ecocyc">
      <a:majorFont>
        <a:latin typeface="Stone Serif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5" charset="0"/>
          </a:defRPr>
        </a:defPPr>
      </a:lstStyle>
    </a:lnDef>
  </a:objectDefaults>
  <a:extraClrSchemeLst>
    <a:extraClrScheme>
      <a:clrScheme name="ecocy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cy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cy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cy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cy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cy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cy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C:\pkarp\talks\ecocyc\ecocyc.ppt</Template>
  <TotalTime>5774</TotalTime>
  <Words>1480</Words>
  <Application>Microsoft Macintosh PowerPoint</Application>
  <PresentationFormat>On-screen Show (4:3)</PresentationFormat>
  <Paragraphs>295</Paragraphs>
  <Slides>34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Ｐゴシック</vt:lpstr>
      <vt:lpstr>Arial</vt:lpstr>
      <vt:lpstr>Arial Narrow</vt:lpstr>
      <vt:lpstr>Helvetica</vt:lpstr>
      <vt:lpstr>Monotype Sorts</vt:lpstr>
      <vt:lpstr>Stone Serif</vt:lpstr>
      <vt:lpstr>Times New Roman</vt:lpstr>
      <vt:lpstr>Wingdings</vt:lpstr>
      <vt:lpstr>Zapf Dingbats</vt:lpstr>
      <vt:lpstr>ecocyc</vt:lpstr>
      <vt:lpstr>Overviews, Omics Viewers, Pathway Collages</vt:lpstr>
      <vt:lpstr>Introduction</vt:lpstr>
      <vt:lpstr>Cellular Overview Diagram</vt:lpstr>
      <vt:lpstr>Organization of the  Cellular Overview</vt:lpstr>
      <vt:lpstr>Physical Location in the Overview</vt:lpstr>
      <vt:lpstr>Mouse-Over in the CellOv</vt:lpstr>
      <vt:lpstr>Zooming and Panning</vt:lpstr>
      <vt:lpstr>Highlighting in the Overview Desktop Mode</vt:lpstr>
      <vt:lpstr>Highlighting in the Overview Web Mode</vt:lpstr>
      <vt:lpstr>Highlighting to Compare Organisms Desktop Mode</vt:lpstr>
      <vt:lpstr>Genome Overview Diagram</vt:lpstr>
      <vt:lpstr>Genome Overview Diagram</vt:lpstr>
      <vt:lpstr>Genome Overview</vt:lpstr>
      <vt:lpstr>Regulatory Overview</vt:lpstr>
      <vt:lpstr>Exploring Regulatory Relationships</vt:lpstr>
      <vt:lpstr>Overviews and Omics Viewers</vt:lpstr>
      <vt:lpstr>Metabolomics Applications</vt:lpstr>
      <vt:lpstr>Overview of Omics Data Analysis in BioCyc</vt:lpstr>
      <vt:lpstr>Overview of Omics Data Analysis in BioCyc</vt:lpstr>
      <vt:lpstr>The Omics Viewers</vt:lpstr>
      <vt:lpstr>Desktop vs Web Omics Viewers</vt:lpstr>
      <vt:lpstr>Using the Omics Viewers</vt:lpstr>
      <vt:lpstr>Viewing Multiple Data Sets</vt:lpstr>
      <vt:lpstr>Omics Viewer Output</vt:lpstr>
      <vt:lpstr>Omics Viewer Options</vt:lpstr>
      <vt:lpstr>Omics Viewer Color Schemes</vt:lpstr>
      <vt:lpstr>Web Omics Viewer</vt:lpstr>
      <vt:lpstr>Desktop Omics Viewer</vt:lpstr>
      <vt:lpstr>Omics Data Graphing on Cellular Overview</vt:lpstr>
      <vt:lpstr>PowerPoint Presentation</vt:lpstr>
      <vt:lpstr>Pathway Perturbation Score</vt:lpstr>
      <vt:lpstr>Paint Metabolomics Data onto  Table of Pathways Sorted by DPPS Score</vt:lpstr>
      <vt:lpstr>Using SmartTables for Omics  Data Analysis</vt:lpstr>
      <vt:lpstr>Pathway Collages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Pathway/Genome Navigator</dc:title>
  <dc:creator>pangea</dc:creator>
  <cp:lastModifiedBy>Suzanne Paley</cp:lastModifiedBy>
  <cp:revision>207</cp:revision>
  <cp:lastPrinted>2001-01-25T16:57:20Z</cp:lastPrinted>
  <dcterms:created xsi:type="dcterms:W3CDTF">2012-06-16T15:58:01Z</dcterms:created>
  <dcterms:modified xsi:type="dcterms:W3CDTF">2020-01-14T01:50:31Z</dcterms:modified>
</cp:coreProperties>
</file>