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7" r:id="rId5"/>
    <p:sldId id="266" r:id="rId6"/>
    <p:sldId id="262" r:id="rId7"/>
    <p:sldId id="260" r:id="rId8"/>
    <p:sldId id="263" r:id="rId9"/>
    <p:sldId id="264" r:id="rId10"/>
    <p:sldId id="265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1" autoAdjust="0"/>
    <p:restoredTop sz="94701" autoAdjust="0"/>
  </p:normalViewPr>
  <p:slideViewPr>
    <p:cSldViewPr snapToGrid="0" snapToObjects="1">
      <p:cViewPr varScale="1">
        <p:scale>
          <a:sx n="111" d="100"/>
          <a:sy n="111" d="100"/>
        </p:scale>
        <p:origin x="161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E1DC6E-0AE1-4CD2-A27D-04A2350264BD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3A409-A41B-4F94-9513-7CAC325F2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981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3A409-A41B-4F94-9513-7CAC325F21A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1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06D0-79CB-7941-80BB-E073DEC96746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6A1A-0B5A-BC42-9EE1-FADA65A7B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26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06D0-79CB-7941-80BB-E073DEC96746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6A1A-0B5A-BC42-9EE1-FADA65A7B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30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06D0-79CB-7941-80BB-E073DEC96746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6A1A-0B5A-BC42-9EE1-FADA65A7B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143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06D0-79CB-7941-80BB-E073DEC96746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6A1A-0B5A-BC42-9EE1-FADA65A7B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38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06D0-79CB-7941-80BB-E073DEC96746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6A1A-0B5A-BC42-9EE1-FADA65A7B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374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06D0-79CB-7941-80BB-E073DEC96746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6A1A-0B5A-BC42-9EE1-FADA65A7B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441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06D0-79CB-7941-80BB-E073DEC96746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6A1A-0B5A-BC42-9EE1-FADA65A7B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367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06D0-79CB-7941-80BB-E073DEC96746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6A1A-0B5A-BC42-9EE1-FADA65A7B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1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06D0-79CB-7941-80BB-E073DEC96746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6A1A-0B5A-BC42-9EE1-FADA65A7B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655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06D0-79CB-7941-80BB-E073DEC96746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6A1A-0B5A-BC42-9EE1-FADA65A7B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29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06D0-79CB-7941-80BB-E073DEC96746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6A1A-0B5A-BC42-9EE1-FADA65A7B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32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206D0-79CB-7941-80BB-E073DEC96746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26A1A-0B5A-BC42-9EE1-FADA65A7B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00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53578"/>
            <a:ext cx="7772400" cy="1470025"/>
          </a:xfrm>
        </p:spPr>
        <p:txBody>
          <a:bodyPr/>
          <a:lstStyle/>
          <a:p>
            <a:r>
              <a:rPr lang="en-US" dirty="0" err="1" smtClean="0"/>
              <a:t>RouteSearch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602037"/>
            <a:ext cx="7315200" cy="130475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 tool to find metabolic routes in a reaction network </a:t>
            </a:r>
          </a:p>
          <a:p>
            <a:r>
              <a:rPr lang="en-US" dirty="0"/>
              <a:t>a</a:t>
            </a:r>
            <a:r>
              <a:rPr lang="en-US" dirty="0" smtClean="0"/>
              <a:t>nd</a:t>
            </a:r>
          </a:p>
          <a:p>
            <a:r>
              <a:rPr lang="en-US" dirty="0"/>
              <a:t>o</a:t>
            </a:r>
            <a:r>
              <a:rPr lang="en-US" dirty="0" smtClean="0"/>
              <a:t>ptimize </a:t>
            </a:r>
            <a:r>
              <a:rPr lang="en-US" dirty="0" smtClean="0"/>
              <a:t>new routes based on reactions from MetaCyc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69372" y="4431642"/>
            <a:ext cx="1405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Wai Kit Ong</a:t>
            </a: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917109" y="5131352"/>
            <a:ext cx="1309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March </a:t>
            </a:r>
            <a:r>
              <a:rPr lang="en-US" dirty="0" smtClean="0"/>
              <a:t>2017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9564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Algorithm, Atom Mappings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RouteSearch</a:t>
            </a:r>
            <a:r>
              <a:rPr lang="en-US" sz="2400" dirty="0" smtClean="0"/>
              <a:t> uses a Branch-and-Bound </a:t>
            </a:r>
            <a:r>
              <a:rPr lang="en-US" sz="2400" dirty="0" smtClean="0"/>
              <a:t>algorithm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Its </a:t>
            </a:r>
            <a:r>
              <a:rPr lang="en-US" sz="2400" dirty="0" smtClean="0"/>
              <a:t>efficiency depends on the length and number of routes</a:t>
            </a:r>
          </a:p>
          <a:p>
            <a:endParaRPr lang="en-US" sz="2400" dirty="0" smtClean="0"/>
          </a:p>
          <a:p>
            <a:r>
              <a:rPr lang="en-US" sz="2400" dirty="0" err="1"/>
              <a:t>MetaCyc</a:t>
            </a:r>
            <a:r>
              <a:rPr lang="en-US" sz="2400" dirty="0"/>
              <a:t> reactions (&gt; 12,000) have atom mapping data</a:t>
            </a:r>
          </a:p>
          <a:p>
            <a:endParaRPr lang="en-US" sz="2400" dirty="0" smtClean="0"/>
          </a:p>
          <a:p>
            <a:r>
              <a:rPr lang="en-US" sz="2400" dirty="0" smtClean="0"/>
              <a:t>Available </a:t>
            </a:r>
            <a:r>
              <a:rPr lang="en-US" sz="2400" dirty="0" smtClean="0"/>
              <a:t>at BioCyc.org without MetaCyc</a:t>
            </a:r>
          </a:p>
          <a:p>
            <a:endParaRPr lang="en-US" sz="2400" dirty="0" smtClean="0"/>
          </a:p>
          <a:p>
            <a:r>
              <a:rPr lang="en-US" sz="2400" dirty="0" smtClean="0"/>
              <a:t>Install Pathway </a:t>
            </a:r>
            <a:r>
              <a:rPr lang="en-US" sz="2400" dirty="0" smtClean="0"/>
              <a:t>Tools to </a:t>
            </a:r>
            <a:r>
              <a:rPr lang="en-US" sz="2400" dirty="0" smtClean="0"/>
              <a:t>enable search using </a:t>
            </a:r>
            <a:r>
              <a:rPr lang="en-US" sz="2400" dirty="0" err="1" smtClean="0"/>
              <a:t>MetaCyc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6750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Mario </a:t>
            </a:r>
            <a:r>
              <a:rPr lang="en-US" sz="2400" dirty="0" err="1"/>
              <a:t>Latendresse</a:t>
            </a:r>
            <a:r>
              <a:rPr lang="en-US" sz="2400" dirty="0"/>
              <a:t>, Markus </a:t>
            </a:r>
            <a:r>
              <a:rPr lang="en-US" sz="2400" dirty="0" err="1"/>
              <a:t>Krummenacker</a:t>
            </a:r>
            <a:r>
              <a:rPr lang="en-US" sz="2400" dirty="0"/>
              <a:t>, Peter D. Karp, Optimal metabolic route search based on atom mappings, Bioinformatics, </a:t>
            </a:r>
            <a:r>
              <a:rPr lang="en-US" sz="2400" dirty="0" err="1"/>
              <a:t>doi</a:t>
            </a:r>
            <a:r>
              <a:rPr lang="en-US" sz="2400" dirty="0"/>
              <a:t>: 10.1093/bioinformatics/btu150, March </a:t>
            </a:r>
            <a:r>
              <a:rPr lang="en-US" sz="2400" dirty="0" smtClean="0"/>
              <a:t>2014</a:t>
            </a:r>
          </a:p>
          <a:p>
            <a:endParaRPr lang="en-US" sz="2400" dirty="0" smtClean="0"/>
          </a:p>
          <a:p>
            <a:r>
              <a:rPr lang="en-US" sz="2400" dirty="0" smtClean="0"/>
              <a:t>Research </a:t>
            </a:r>
            <a:r>
              <a:rPr lang="en-US" sz="2400" dirty="0"/>
              <a:t>was funded by the Department of Energy (DoE)</a:t>
            </a: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592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of </a:t>
            </a:r>
            <a:r>
              <a:rPr lang="en-US" dirty="0" err="1" smtClean="0"/>
              <a:t>RouteSearch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763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 smtClean="0"/>
              <a:t>Finding the least cost </a:t>
            </a:r>
            <a:r>
              <a:rPr lang="en-US" sz="2800" dirty="0" smtClean="0"/>
              <a:t>route </a:t>
            </a:r>
            <a:r>
              <a:rPr lang="en-US" sz="2800" dirty="0" smtClean="0"/>
              <a:t>from a </a:t>
            </a:r>
            <a:r>
              <a:rPr lang="en-US" sz="2800" i="1" dirty="0" smtClean="0"/>
              <a:t>source</a:t>
            </a:r>
            <a:r>
              <a:rPr lang="en-US" sz="2800" dirty="0" smtClean="0"/>
              <a:t> compound to a </a:t>
            </a:r>
            <a:r>
              <a:rPr lang="en-US" sz="2800" i="1" dirty="0" smtClean="0"/>
              <a:t>target</a:t>
            </a:r>
            <a:r>
              <a:rPr lang="en-US" sz="2800" dirty="0" smtClean="0"/>
              <a:t> compound taking into account atoms lost, the length of the path, and the cost of adding new </a:t>
            </a:r>
            <a:r>
              <a:rPr lang="en-US" sz="2800" dirty="0" smtClean="0"/>
              <a:t>reactions.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Can be used </a:t>
            </a:r>
            <a:r>
              <a:rPr lang="en-US" sz="2800" dirty="0" smtClean="0"/>
              <a:t>for: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Analyzing efficient </a:t>
            </a:r>
            <a:r>
              <a:rPr lang="en-US" sz="2800" dirty="0"/>
              <a:t>pathways in </a:t>
            </a:r>
            <a:r>
              <a:rPr lang="en-US" sz="2800" dirty="0" smtClean="0"/>
              <a:t>an organism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Engineering </a:t>
            </a:r>
            <a:r>
              <a:rPr lang="en-US" sz="2800" dirty="0" smtClean="0"/>
              <a:t>new productive metabolic </a:t>
            </a:r>
            <a:r>
              <a:rPr lang="en-US" sz="2800" dirty="0" smtClean="0"/>
              <a:t>pathways      (non-native reactions from </a:t>
            </a:r>
            <a:r>
              <a:rPr lang="en-US" sz="2800" dirty="0" err="1" smtClean="0"/>
              <a:t>MetaCyc</a:t>
            </a:r>
            <a:r>
              <a:rPr lang="en-US" sz="2800" dirty="0" smtClean="0"/>
              <a:t>)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3688" y="2846716"/>
            <a:ext cx="4730417" cy="2341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704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RouteSearch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RouteSearch</a:t>
            </a:r>
            <a:r>
              <a:rPr lang="en-US" dirty="0" smtClean="0"/>
              <a:t> </a:t>
            </a:r>
            <a:r>
              <a:rPr lang="en-US" dirty="0" smtClean="0"/>
              <a:t>is available as a web interface only (not on Pathway Tools desktop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If new routes from </a:t>
            </a:r>
            <a:r>
              <a:rPr lang="en-US" dirty="0" err="1" smtClean="0"/>
              <a:t>MetaCyc</a:t>
            </a:r>
            <a:r>
              <a:rPr lang="en-US" dirty="0" smtClean="0"/>
              <a:t> are desired:</a:t>
            </a:r>
          </a:p>
          <a:p>
            <a:pPr lvl="1"/>
            <a:r>
              <a:rPr lang="en-US" dirty="0" smtClean="0"/>
              <a:t>Start </a:t>
            </a:r>
            <a:r>
              <a:rPr lang="en-US" dirty="0" smtClean="0"/>
              <a:t>Pathway Tools web server</a:t>
            </a:r>
          </a:p>
          <a:p>
            <a:pPr lvl="1"/>
            <a:r>
              <a:rPr lang="en-US" dirty="0" smtClean="0"/>
              <a:t>Use the “-www </a:t>
            </a:r>
            <a:r>
              <a:rPr lang="en-US" dirty="0"/>
              <a:t>-</a:t>
            </a:r>
            <a:r>
              <a:rPr lang="en-US" dirty="0" err="1" smtClean="0"/>
              <a:t>metroute-metacyc</a:t>
            </a:r>
            <a:r>
              <a:rPr lang="en-US" dirty="0" smtClean="0"/>
              <a:t>” start up </a:t>
            </a:r>
            <a:r>
              <a:rPr lang="en-US" dirty="0" smtClean="0"/>
              <a:t>options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Select </a:t>
            </a:r>
            <a:r>
              <a:rPr lang="en-US" dirty="0" smtClean="0"/>
              <a:t>the organism to “search” from link “change organism database” on web </a:t>
            </a:r>
            <a:r>
              <a:rPr lang="en-US" dirty="0" smtClean="0"/>
              <a:t>page</a:t>
            </a:r>
          </a:p>
          <a:p>
            <a:endParaRPr lang="en-US" dirty="0" smtClean="0"/>
          </a:p>
          <a:p>
            <a:r>
              <a:rPr lang="en-US" dirty="0" err="1" smtClean="0"/>
              <a:t>RouteSearch</a:t>
            </a:r>
            <a:r>
              <a:rPr lang="en-US" dirty="0" smtClean="0"/>
              <a:t> is accessible from command “Metabolic Route Search” under the top menu bar “Metabolism”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895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Opening </a:t>
            </a:r>
            <a:r>
              <a:rPr lang="en-US" dirty="0" err="1" smtClean="0"/>
              <a:t>RouteSearch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96" y="1460768"/>
            <a:ext cx="8951728" cy="4405192"/>
          </a:xfrm>
        </p:spPr>
      </p:pic>
    </p:spTree>
    <p:extLst>
      <p:ext uri="{BB962C8B-B14F-4D97-AF65-F5344CB8AC3E}">
        <p14:creationId xmlns:p14="http://schemas.microsoft.com/office/powerpoint/2010/main" val="2375432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Interface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430" y="1940944"/>
            <a:ext cx="8903140" cy="261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881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pic>
        <p:nvPicPr>
          <p:cNvPr id="4" name="Picture 3" descr="Screen Shot 2016-03-21 at 11.48.19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71" y="4510888"/>
            <a:ext cx="8844180" cy="1110480"/>
          </a:xfrm>
          <a:prstGeom prst="rect">
            <a:avLst/>
          </a:prstGeom>
        </p:spPr>
      </p:pic>
      <p:pic>
        <p:nvPicPr>
          <p:cNvPr id="6" name="Picture 5" descr="Screen Shot 2016-03-21 at 11.49.48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" y="2994092"/>
            <a:ext cx="8394700" cy="12030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7201" y="1383763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From </a:t>
            </a:r>
            <a:r>
              <a:rPr lang="en-US" sz="2400" dirty="0" smtClean="0"/>
              <a:t>pyruvate to </a:t>
            </a:r>
            <a:r>
              <a:rPr lang="en-US" sz="2400" dirty="0" err="1" smtClean="0"/>
              <a:t>isobutanol</a:t>
            </a:r>
            <a:r>
              <a:rPr lang="en-US" sz="2400" dirty="0" smtClean="0"/>
              <a:t> (</a:t>
            </a:r>
            <a:r>
              <a:rPr lang="en-US" sz="2400" dirty="0" err="1" smtClean="0"/>
              <a:t>EcoCyc</a:t>
            </a:r>
            <a:r>
              <a:rPr lang="en-US" sz="2400" dirty="0" smtClean="0"/>
              <a:t> </a:t>
            </a:r>
            <a:r>
              <a:rPr lang="en-US" sz="2400" dirty="0" smtClean="0"/>
              <a:t>and MetaCyc)</a:t>
            </a:r>
            <a:endParaRPr lang="en-US" sz="2400" dirty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Best route: </a:t>
            </a:r>
            <a:r>
              <a:rPr lang="en-US" sz="2400" dirty="0" smtClean="0"/>
              <a:t>2 carbon atoms </a:t>
            </a:r>
            <a:r>
              <a:rPr lang="en-US" sz="2400" dirty="0" smtClean="0"/>
              <a:t>and </a:t>
            </a:r>
            <a:r>
              <a:rPr lang="en-US" sz="2400" dirty="0" smtClean="0"/>
              <a:t>1 </a:t>
            </a:r>
            <a:r>
              <a:rPr lang="en-US" sz="2400" dirty="0" smtClean="0"/>
              <a:t>oxygen atom conserved</a:t>
            </a:r>
            <a:r>
              <a:rPr lang="en-US" sz="2400" dirty="0" smtClean="0"/>
              <a:t>; </a:t>
            </a:r>
            <a:r>
              <a:rPr lang="en-US" sz="2400" dirty="0" smtClean="0"/>
              <a:t>5 reactions, 1 from </a:t>
            </a:r>
            <a:r>
              <a:rPr lang="en-US" sz="2400" dirty="0" err="1" smtClean="0"/>
              <a:t>MetaCyc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79372" y="6399954"/>
            <a:ext cx="69252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MetaCyc</a:t>
            </a:r>
            <a:r>
              <a:rPr lang="en-US" dirty="0"/>
              <a:t> reaction cost = 10, Native reaction cost = 5, Atom lost cost = 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301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1" y="1383763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From L-tyrosine to </a:t>
            </a:r>
            <a:r>
              <a:rPr lang="en-US" sz="2400" dirty="0" err="1" smtClean="0"/>
              <a:t>umbelliferone</a:t>
            </a:r>
            <a:r>
              <a:rPr lang="en-US" sz="2400" dirty="0" smtClean="0"/>
              <a:t> </a:t>
            </a:r>
            <a:endParaRPr lang="en-US" sz="2400" dirty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Best </a:t>
            </a:r>
            <a:r>
              <a:rPr lang="en-US" sz="2400" dirty="0" smtClean="0"/>
              <a:t>route: 9 </a:t>
            </a:r>
            <a:r>
              <a:rPr lang="en-US" sz="2400" dirty="0" smtClean="0"/>
              <a:t>carbon atoms and </a:t>
            </a:r>
            <a:r>
              <a:rPr lang="en-US" sz="2400" dirty="0" smtClean="0"/>
              <a:t>2 </a:t>
            </a:r>
            <a:r>
              <a:rPr lang="en-US" sz="2400" dirty="0" smtClean="0"/>
              <a:t>oxygen atoms conserved</a:t>
            </a:r>
            <a:r>
              <a:rPr lang="en-US" sz="2400" dirty="0" smtClean="0"/>
              <a:t>; 4 reactions from MetaCyc</a:t>
            </a:r>
            <a:endParaRPr lang="en-US" sz="2400" dirty="0"/>
          </a:p>
        </p:txBody>
      </p:sp>
      <p:pic>
        <p:nvPicPr>
          <p:cNvPr id="9" name="Picture 8" descr="Screen Shot 2016-03-21 at 12.16.3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68836"/>
            <a:ext cx="5918200" cy="1968500"/>
          </a:xfrm>
          <a:prstGeom prst="rect">
            <a:avLst/>
          </a:prstGeom>
        </p:spPr>
      </p:pic>
      <p:pic>
        <p:nvPicPr>
          <p:cNvPr id="11" name="Picture 10" descr="Screen Shot 2016-03-21 at 12.15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536836"/>
            <a:ext cx="7048500" cy="2032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9372" y="6399954"/>
            <a:ext cx="69252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MetaCyc</a:t>
            </a:r>
            <a:r>
              <a:rPr lang="en-US" dirty="0"/>
              <a:t> reaction cost = 10, Native reaction cost = 5, Atom lost cost = 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638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pic>
        <p:nvPicPr>
          <p:cNvPr id="8" name="Content Placeholder 7" descr="Screen Shot 2016-03-21 at 11.59.26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7741" b="-177741"/>
          <a:stretch>
            <a:fillRect/>
          </a:stretch>
        </p:blipFill>
        <p:spPr>
          <a:xfrm>
            <a:off x="323516" y="3284621"/>
            <a:ext cx="8229600" cy="4525963"/>
          </a:xfrm>
        </p:spPr>
      </p:pic>
      <p:pic>
        <p:nvPicPr>
          <p:cNvPr id="10" name="Picture 9" descr="Screen Shot 2016-03-21 at 11.58.09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16" y="3284621"/>
            <a:ext cx="8595298" cy="150595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" y="1408376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From 3-methyl-2-oxobutanoate to 3-methylbutanol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Best route: </a:t>
            </a:r>
            <a:r>
              <a:rPr lang="en-US" sz="2400" dirty="0"/>
              <a:t>4</a:t>
            </a:r>
            <a:r>
              <a:rPr lang="en-US" sz="2400" dirty="0" smtClean="0"/>
              <a:t> </a:t>
            </a:r>
            <a:r>
              <a:rPr lang="en-US" sz="2400" dirty="0" smtClean="0"/>
              <a:t>carbon atoms </a:t>
            </a:r>
            <a:r>
              <a:rPr lang="en-US" sz="2400" dirty="0" smtClean="0"/>
              <a:t>and 1 oxygen </a:t>
            </a:r>
            <a:r>
              <a:rPr lang="en-US" sz="2400" dirty="0" smtClean="0"/>
              <a:t>atom conserved</a:t>
            </a:r>
            <a:r>
              <a:rPr lang="en-US" sz="2400" dirty="0" smtClean="0"/>
              <a:t>; 5 reactions, 2 from MetaCyc</a:t>
            </a:r>
          </a:p>
          <a:p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79372" y="6399954"/>
            <a:ext cx="69252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MetaCyc</a:t>
            </a:r>
            <a:r>
              <a:rPr lang="en-US" dirty="0"/>
              <a:t> reaction cost = 10, Native reaction cost = 5, Atom lost cost = 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294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</a:t>
            </a:r>
            <a:endParaRPr lang="en-US" dirty="0"/>
          </a:p>
        </p:txBody>
      </p:sp>
      <p:pic>
        <p:nvPicPr>
          <p:cNvPr id="4" name="Picture 3" descr="Screen Shot 2016-03-21 at 12.06.1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5123581"/>
            <a:ext cx="8337060" cy="1103229"/>
          </a:xfrm>
          <a:prstGeom prst="rect">
            <a:avLst/>
          </a:prstGeom>
        </p:spPr>
      </p:pic>
      <p:pic>
        <p:nvPicPr>
          <p:cNvPr id="5" name="Picture 4" descr="Screen Shot 2016-03-21 at 12.06.0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3385217"/>
            <a:ext cx="8425979" cy="147219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1" y="1439702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From </a:t>
            </a:r>
            <a:r>
              <a:rPr lang="en-US" sz="2400" dirty="0" err="1" smtClean="0"/>
              <a:t>aldehydo</a:t>
            </a:r>
            <a:r>
              <a:rPr lang="en-US" sz="2400" dirty="0" smtClean="0"/>
              <a:t>-D-xylose to ethylene glycol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Best route: 2 </a:t>
            </a:r>
            <a:r>
              <a:rPr lang="en-US" sz="2400" dirty="0" smtClean="0"/>
              <a:t>carbon atoms and </a:t>
            </a:r>
            <a:r>
              <a:rPr lang="en-US" sz="2400" dirty="0"/>
              <a:t>2</a:t>
            </a:r>
            <a:r>
              <a:rPr lang="en-US" sz="2400" dirty="0" smtClean="0"/>
              <a:t> </a:t>
            </a:r>
            <a:r>
              <a:rPr lang="en-US" sz="2400" dirty="0" smtClean="0"/>
              <a:t>oxygen atoms conserved</a:t>
            </a:r>
            <a:r>
              <a:rPr lang="en-US" sz="2400" dirty="0" smtClean="0"/>
              <a:t>; 4 reactions, </a:t>
            </a:r>
            <a:r>
              <a:rPr lang="en-US" sz="2400" dirty="0"/>
              <a:t>1</a:t>
            </a:r>
            <a:r>
              <a:rPr lang="en-US" sz="2400" dirty="0" smtClean="0"/>
              <a:t> </a:t>
            </a:r>
            <a:r>
              <a:rPr lang="en-US" sz="2400" dirty="0" smtClean="0"/>
              <a:t>from MetaCyc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No path exists in </a:t>
            </a:r>
            <a:r>
              <a:rPr lang="en-US" sz="2400" dirty="0" err="1" smtClean="0"/>
              <a:t>EcoCyc</a:t>
            </a:r>
            <a:r>
              <a:rPr lang="en-US" sz="2400" dirty="0" smtClean="0"/>
              <a:t> alone that conserves any atoms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79372" y="6399954"/>
            <a:ext cx="69252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MetaCyc</a:t>
            </a:r>
            <a:r>
              <a:rPr lang="en-US" dirty="0"/>
              <a:t> reaction cost = 10, Native reaction cost = 5, Atom lost cost = 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705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422</Words>
  <Application>Microsoft Office PowerPoint</Application>
  <PresentationFormat>On-screen Show (4:3)</PresentationFormat>
  <Paragraphs>61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RouteSearch</vt:lpstr>
      <vt:lpstr>Objective of RouteSearch</vt:lpstr>
      <vt:lpstr>Using RouteSearch</vt:lpstr>
      <vt:lpstr>Opening RouteSearch</vt:lpstr>
      <vt:lpstr>Web Interface</vt:lpstr>
      <vt:lpstr>Example 1</vt:lpstr>
      <vt:lpstr>Example 2</vt:lpstr>
      <vt:lpstr>Example 3</vt:lpstr>
      <vt:lpstr>Example 4</vt:lpstr>
      <vt:lpstr>Algorithm, Atom Mappings</vt:lpstr>
      <vt:lpstr>Reference</vt:lpstr>
    </vt:vector>
  </TitlesOfParts>
  <Company>SRI International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RouteSearch</dc:title>
  <dc:creator>Mario Latendresse</dc:creator>
  <cp:lastModifiedBy>Wai Kit Ong</cp:lastModifiedBy>
  <cp:revision>30</cp:revision>
  <dcterms:created xsi:type="dcterms:W3CDTF">2016-03-21T16:31:53Z</dcterms:created>
  <dcterms:modified xsi:type="dcterms:W3CDTF">2017-03-07T08:53:18Z</dcterms:modified>
</cp:coreProperties>
</file>