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6"/>
  </p:notesMasterIdLst>
  <p:handoutMasterIdLst>
    <p:handoutMasterId r:id="rId37"/>
  </p:handoutMasterIdLst>
  <p:sldIdLst>
    <p:sldId id="259" r:id="rId2"/>
    <p:sldId id="308" r:id="rId3"/>
    <p:sldId id="307" r:id="rId4"/>
    <p:sldId id="322" r:id="rId5"/>
    <p:sldId id="321" r:id="rId6"/>
    <p:sldId id="309" r:id="rId7"/>
    <p:sldId id="300" r:id="rId8"/>
    <p:sldId id="286" r:id="rId9"/>
    <p:sldId id="318" r:id="rId10"/>
    <p:sldId id="324" r:id="rId11"/>
    <p:sldId id="310" r:id="rId12"/>
    <p:sldId id="311" r:id="rId13"/>
    <p:sldId id="312" r:id="rId14"/>
    <p:sldId id="313" r:id="rId15"/>
    <p:sldId id="314" r:id="rId16"/>
    <p:sldId id="319" r:id="rId17"/>
    <p:sldId id="315" r:id="rId18"/>
    <p:sldId id="316" r:id="rId19"/>
    <p:sldId id="317" r:id="rId20"/>
    <p:sldId id="279" r:id="rId21"/>
    <p:sldId id="281" r:id="rId22"/>
    <p:sldId id="282" r:id="rId23"/>
    <p:sldId id="291" r:id="rId24"/>
    <p:sldId id="320" r:id="rId25"/>
    <p:sldId id="296" r:id="rId26"/>
    <p:sldId id="299" r:id="rId27"/>
    <p:sldId id="301" r:id="rId28"/>
    <p:sldId id="302" r:id="rId29"/>
    <p:sldId id="303" r:id="rId30"/>
    <p:sldId id="304" r:id="rId31"/>
    <p:sldId id="288" r:id="rId32"/>
    <p:sldId id="289" r:id="rId33"/>
    <p:sldId id="290" r:id="rId34"/>
    <p:sldId id="323" r:id="rId35"/>
  </p:sldIdLst>
  <p:sldSz cx="9144000" cy="6858000" type="screen4x3"/>
  <p:notesSz cx="7315200" cy="9601200"/>
  <p:custDataLst>
    <p:tags r:id="rId38"/>
  </p:custDataLst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-65" charset="0"/>
        <a:ea typeface="+mn-ea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-65" charset="0"/>
        <a:ea typeface="+mn-ea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-65" charset="0"/>
        <a:ea typeface="+mn-ea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-65" charset="0"/>
        <a:ea typeface="+mn-ea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-65" charset="0"/>
        <a:ea typeface="+mn-ea"/>
        <a:cs typeface="+mn-cs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pitchFamily="-65" charset="0"/>
        <a:ea typeface="+mn-ea"/>
        <a:cs typeface="+mn-cs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pitchFamily="-65" charset="0"/>
        <a:ea typeface="+mn-ea"/>
        <a:cs typeface="+mn-cs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pitchFamily="-65" charset="0"/>
        <a:ea typeface="+mn-ea"/>
        <a:cs typeface="+mn-cs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pitchFamily="-65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207">
          <p15:clr>
            <a:srgbClr val="A4A3A4"/>
          </p15:clr>
        </p15:guide>
        <p15:guide id="2" pos="277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24">
          <p15:clr>
            <a:srgbClr val="A4A3A4"/>
          </p15:clr>
        </p15:guide>
        <p15:guide id="2" pos="2304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E26428" initials="LP" lastIdx="17" clrIdx="0"/>
  <p:cmAuthor id="1" name="Peter Karp" initials="" lastIdx="1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86F9"/>
    <a:srgbClr val="9AD8FF"/>
    <a:srgbClr val="91A09D"/>
    <a:srgbClr val="76908C"/>
    <a:srgbClr val="000000"/>
    <a:srgbClr val="4E4E4E"/>
    <a:srgbClr val="0A4191"/>
    <a:srgbClr val="184A91"/>
    <a:srgbClr val="1B509D"/>
    <a:srgbClr val="3253A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1348" autoAdjust="0"/>
    <p:restoredTop sz="87150" autoAdjust="0"/>
  </p:normalViewPr>
  <p:slideViewPr>
    <p:cSldViewPr snapToGrid="0" showGuides="1">
      <p:cViewPr varScale="1">
        <p:scale>
          <a:sx n="113" d="100"/>
          <a:sy n="113" d="100"/>
        </p:scale>
        <p:origin x="1136" y="184"/>
      </p:cViewPr>
      <p:guideLst>
        <p:guide orient="horz" pos="1207"/>
        <p:guide pos="277"/>
      </p:guideLst>
    </p:cSldViewPr>
  </p:slideViewPr>
  <p:outlineViewPr>
    <p:cViewPr>
      <p:scale>
        <a:sx n="33" d="100"/>
        <a:sy n="33" d="100"/>
      </p:scale>
      <p:origin x="0" y="1624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4548"/>
    </p:cViewPr>
  </p:sorterViewPr>
  <p:notesViewPr>
    <p:cSldViewPr snapToGrid="0" snapToObjects="1">
      <p:cViewPr varScale="1">
        <p:scale>
          <a:sx n="82" d="100"/>
          <a:sy n="82" d="100"/>
        </p:scale>
        <p:origin x="-2936" y="-112"/>
      </p:cViewPr>
      <p:guideLst>
        <p:guide orient="horz" pos="3024"/>
        <p:guide pos="230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commentAuthors" Target="commentAuthor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handoutMaster" Target="handoutMasters/handoutMaster1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gs" Target="tags/tag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3375" y="0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5A1D716-24D4-5E4E-A8C1-F953489EDBB1}" type="datetimeFigureOut">
              <a:rPr lang="en-US" smtClean="0"/>
              <a:pPr/>
              <a:t>1/16/20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120188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375" y="9120188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65B831-52CE-EF42-8EE7-75F6221E432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22914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>
              <a:defRPr sz="1300">
                <a:latin typeface="Calibri" pitchFamily="-65" charset="0"/>
              </a:defRPr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>
              <a:defRPr sz="1300">
                <a:latin typeface="Calibri" pitchFamily="-65" charset="0"/>
              </a:defRPr>
            </a:lvl1pPr>
          </a:lstStyle>
          <a:p>
            <a:fld id="{EDD8B026-26FF-7545-AB19-912D0D0B60BD}" type="datetimeFigureOut">
              <a:rPr lang="en-US"/>
              <a:pPr/>
              <a:t>1/16/20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>
              <a:defRPr sz="1300">
                <a:latin typeface="Calibri" pitchFamily="-65" charset="0"/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>
              <a:defRPr sz="1300">
                <a:latin typeface="Calibri" pitchFamily="-65" charset="0"/>
              </a:defRPr>
            </a:lvl1pPr>
          </a:lstStyle>
          <a:p>
            <a:fld id="{0FE6934C-9CFB-7B48-A6D0-7C600C119AB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551732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65" charset="-128"/>
        <a:cs typeface="+mn-cs"/>
      </a:defRPr>
    </a:lvl2pPr>
    <a:lvl3pPr marL="9144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65" charset="-128"/>
        <a:cs typeface="+mn-cs"/>
      </a:defRPr>
    </a:lvl3pPr>
    <a:lvl4pPr marL="13716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65" charset="-128"/>
        <a:cs typeface="+mn-cs"/>
      </a:defRPr>
    </a:lvl4pPr>
    <a:lvl5pPr marL="18288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65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E6934C-9CFB-7B48-A6D0-7C600C119AB3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82855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9">
            <a:extLst>
              <a:ext uri="{FF2B5EF4-FFF2-40B4-BE49-F238E27FC236}">
                <a16:creationId xmlns:a16="http://schemas.microsoft.com/office/drawing/2014/main" id="{6E36B5A8-4FB8-A34B-9BAA-862F67B38F98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102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>
              <a:lnSpc>
                <a:spcPct val="102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>
              <a:lnSpc>
                <a:spcPct val="102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>
              <a:lnSpc>
                <a:spcPct val="102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>
              <a:lnSpc>
                <a:spcPct val="102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lnSpc>
                <a:spcPct val="10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lnSpc>
                <a:spcPct val="10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lnSpc>
                <a:spcPct val="10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lnSpc>
                <a:spcPct val="10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lnSpc>
                <a:spcPct val="100000"/>
              </a:lnSpc>
              <a:buClrTx/>
              <a:buFontTx/>
              <a:buNone/>
            </a:pPr>
            <a:fld id="{054D0A64-BD65-844E-B6AB-F25B0FCED38E}" type="slidenum">
              <a:rPr lang="en-GB" altLang="en-US" sz="1200">
                <a:solidFill>
                  <a:srgbClr val="000000"/>
                </a:solidFill>
              </a:rPr>
              <a:pPr>
                <a:lnSpc>
                  <a:spcPct val="100000"/>
                </a:lnSpc>
                <a:buClrTx/>
                <a:buFontTx/>
                <a:buNone/>
              </a:pPr>
              <a:t>31</a:t>
            </a:fld>
            <a:endParaRPr lang="en-GB" altLang="en-US" sz="1200">
              <a:solidFill>
                <a:srgbClr val="000000"/>
              </a:solidFill>
            </a:endParaRPr>
          </a:p>
        </p:txBody>
      </p:sp>
      <p:sp>
        <p:nvSpPr>
          <p:cNvPr id="49155" name="Text Box 1">
            <a:extLst>
              <a:ext uri="{FF2B5EF4-FFF2-40B4-BE49-F238E27FC236}">
                <a16:creationId xmlns:a16="http://schemas.microsoft.com/office/drawing/2014/main" id="{FBAD6C6C-147B-134E-85A4-C7D8B31567A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9156" name="Text Box 2">
            <a:extLst>
              <a:ext uri="{FF2B5EF4-FFF2-40B4-BE49-F238E27FC236}">
                <a16:creationId xmlns:a16="http://schemas.microsoft.com/office/drawing/2014/main" id="{2D6F88C3-AE6B-4749-ABAB-A3656A88296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14400" y="4416425"/>
            <a:ext cx="5026025" cy="409098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en-US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18453455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9">
            <a:extLst>
              <a:ext uri="{FF2B5EF4-FFF2-40B4-BE49-F238E27FC236}">
                <a16:creationId xmlns:a16="http://schemas.microsoft.com/office/drawing/2014/main" id="{2DA91451-166E-3F4B-80A5-5D1181F9FC5D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102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>
              <a:lnSpc>
                <a:spcPct val="102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>
              <a:lnSpc>
                <a:spcPct val="102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>
              <a:lnSpc>
                <a:spcPct val="102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>
              <a:lnSpc>
                <a:spcPct val="102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lnSpc>
                <a:spcPct val="10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lnSpc>
                <a:spcPct val="10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lnSpc>
                <a:spcPct val="10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lnSpc>
                <a:spcPct val="10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lnSpc>
                <a:spcPct val="100000"/>
              </a:lnSpc>
              <a:buClrTx/>
              <a:buFontTx/>
              <a:buNone/>
            </a:pPr>
            <a:fld id="{5E8ACAA5-A0C1-4342-BFDD-9640193C9A53}" type="slidenum">
              <a:rPr lang="en-GB" altLang="en-US" sz="1200">
                <a:solidFill>
                  <a:srgbClr val="000000"/>
                </a:solidFill>
              </a:rPr>
              <a:pPr>
                <a:lnSpc>
                  <a:spcPct val="100000"/>
                </a:lnSpc>
                <a:buClrTx/>
                <a:buFontTx/>
                <a:buNone/>
              </a:pPr>
              <a:t>32</a:t>
            </a:fld>
            <a:endParaRPr lang="en-GB" altLang="en-US" sz="1200">
              <a:solidFill>
                <a:srgbClr val="000000"/>
              </a:solidFill>
            </a:endParaRPr>
          </a:p>
        </p:txBody>
      </p:sp>
      <p:sp>
        <p:nvSpPr>
          <p:cNvPr id="51203" name="Text Box 1">
            <a:extLst>
              <a:ext uri="{FF2B5EF4-FFF2-40B4-BE49-F238E27FC236}">
                <a16:creationId xmlns:a16="http://schemas.microsoft.com/office/drawing/2014/main" id="{36FC6825-40DB-AA4B-9299-0BE3CE801BD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04" name="Text Box 2">
            <a:extLst>
              <a:ext uri="{FF2B5EF4-FFF2-40B4-BE49-F238E27FC236}">
                <a16:creationId xmlns:a16="http://schemas.microsoft.com/office/drawing/2014/main" id="{FF293CB1-70AF-1448-8E86-14BDAF6EEE3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14400" y="4416425"/>
            <a:ext cx="5026025" cy="409098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en-US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95131138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9">
            <a:extLst>
              <a:ext uri="{FF2B5EF4-FFF2-40B4-BE49-F238E27FC236}">
                <a16:creationId xmlns:a16="http://schemas.microsoft.com/office/drawing/2014/main" id="{8E01FFBC-280B-404A-BA83-B6FE428240FE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102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>
              <a:lnSpc>
                <a:spcPct val="102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>
              <a:lnSpc>
                <a:spcPct val="102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>
              <a:lnSpc>
                <a:spcPct val="102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>
              <a:lnSpc>
                <a:spcPct val="102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lnSpc>
                <a:spcPct val="10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lnSpc>
                <a:spcPct val="10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lnSpc>
                <a:spcPct val="10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lnSpc>
                <a:spcPct val="10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lnSpc>
                <a:spcPct val="100000"/>
              </a:lnSpc>
              <a:buClrTx/>
              <a:buFontTx/>
              <a:buNone/>
            </a:pPr>
            <a:fld id="{3C6E3D05-455E-5F41-89A2-BC1F28B0248A}" type="slidenum">
              <a:rPr lang="en-GB" altLang="en-US" sz="1200">
                <a:solidFill>
                  <a:srgbClr val="000000"/>
                </a:solidFill>
              </a:rPr>
              <a:pPr>
                <a:lnSpc>
                  <a:spcPct val="100000"/>
                </a:lnSpc>
                <a:buClrTx/>
                <a:buFontTx/>
                <a:buNone/>
              </a:pPr>
              <a:t>33</a:t>
            </a:fld>
            <a:endParaRPr lang="en-GB" altLang="en-US" sz="1200">
              <a:solidFill>
                <a:srgbClr val="000000"/>
              </a:solidFill>
            </a:endParaRPr>
          </a:p>
        </p:txBody>
      </p:sp>
      <p:sp>
        <p:nvSpPr>
          <p:cNvPr id="53251" name="Text Box 1">
            <a:extLst>
              <a:ext uri="{FF2B5EF4-FFF2-40B4-BE49-F238E27FC236}">
                <a16:creationId xmlns:a16="http://schemas.microsoft.com/office/drawing/2014/main" id="{4F25E4E0-8EB7-4E4B-8275-C53558643DD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3252" name="Text Box 2">
            <a:extLst>
              <a:ext uri="{FF2B5EF4-FFF2-40B4-BE49-F238E27FC236}">
                <a16:creationId xmlns:a16="http://schemas.microsoft.com/office/drawing/2014/main" id="{98CD7A49-3B98-1143-BA83-44370DA02AC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14400" y="4416425"/>
            <a:ext cx="5026025" cy="409098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en-US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03382467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9">
            <a:extLst>
              <a:ext uri="{FF2B5EF4-FFF2-40B4-BE49-F238E27FC236}">
                <a16:creationId xmlns:a16="http://schemas.microsoft.com/office/drawing/2014/main" id="{7A3F22C5-60E9-8846-A3E5-3B89E4762946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C8EDEE88-5CFE-AF4A-908A-3D01AF32424C}" type="slidenum">
              <a:rPr lang="en-GB" altLang="en-US"/>
              <a:pPr>
                <a:spcBef>
                  <a:spcPct val="0"/>
                </a:spcBef>
                <a:buClrTx/>
                <a:buFontTx/>
                <a:buNone/>
              </a:pPr>
              <a:t>34</a:t>
            </a:fld>
            <a:endParaRPr lang="en-GB" altLang="en-US"/>
          </a:p>
        </p:txBody>
      </p:sp>
      <p:sp>
        <p:nvSpPr>
          <p:cNvPr id="55299" name="Text Box 1">
            <a:extLst>
              <a:ext uri="{FF2B5EF4-FFF2-40B4-BE49-F238E27FC236}">
                <a16:creationId xmlns:a16="http://schemas.microsoft.com/office/drawing/2014/main" id="{13F80835-9E2A-8F4B-A353-063EDB9FA77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5300" name="Text Box 2">
            <a:extLst>
              <a:ext uri="{FF2B5EF4-FFF2-40B4-BE49-F238E27FC236}">
                <a16:creationId xmlns:a16="http://schemas.microsoft.com/office/drawing/2014/main" id="{4B0D043D-15E1-E14F-8C59-B9B016ACC40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14400" y="4416425"/>
            <a:ext cx="5026025" cy="409098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en-US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1690615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/>
        </p:nvPicPr>
        <p:blipFill>
          <a:blip r:embed="rId2" cstate="screen">
            <a:lum bright="10000" contrast="20000"/>
          </a:blip>
          <a:srcRect/>
          <a:stretch>
            <a:fillRect/>
          </a:stretch>
        </p:blipFill>
        <p:spPr>
          <a:xfrm>
            <a:off x="-7950" y="390782"/>
            <a:ext cx="4397070" cy="1514162"/>
          </a:xfrm>
          <a:prstGeom prst="rect">
            <a:avLst/>
          </a:prstGeom>
        </p:spPr>
      </p:pic>
      <p:sp>
        <p:nvSpPr>
          <p:cNvPr id="33" name="Title 32"/>
          <p:cNvSpPr>
            <a:spLocks noGrp="1"/>
          </p:cNvSpPr>
          <p:nvPr>
            <p:ph type="title"/>
          </p:nvPr>
        </p:nvSpPr>
        <p:spPr>
          <a:xfrm>
            <a:off x="382588" y="2436556"/>
            <a:ext cx="8229600" cy="1143000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8" name="Rectangle 37"/>
          <p:cNvSpPr/>
          <p:nvPr userDrawn="1"/>
        </p:nvSpPr>
        <p:spPr>
          <a:xfrm>
            <a:off x="4513263" y="1"/>
            <a:ext cx="1405466" cy="412749"/>
          </a:xfrm>
          <a:prstGeom prst="rect">
            <a:avLst/>
          </a:prstGeom>
          <a:solidFill>
            <a:srgbClr val="E8A33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39" name="Rectangle 38"/>
          <p:cNvSpPr/>
          <p:nvPr userDrawn="1"/>
        </p:nvSpPr>
        <p:spPr>
          <a:xfrm>
            <a:off x="6034088" y="1"/>
            <a:ext cx="3109911" cy="412749"/>
          </a:xfrm>
          <a:prstGeom prst="rect">
            <a:avLst/>
          </a:prstGeom>
          <a:solidFill>
            <a:srgbClr val="76908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0" name="Rectangle 9"/>
          <p:cNvSpPr/>
          <p:nvPr userDrawn="1"/>
        </p:nvSpPr>
        <p:spPr>
          <a:xfrm>
            <a:off x="0" y="0"/>
            <a:ext cx="4387850" cy="409575"/>
          </a:xfrm>
          <a:prstGeom prst="rect">
            <a:avLst/>
          </a:prstGeom>
          <a:solidFill>
            <a:srgbClr val="71717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 descr="sri international_wht.ai"/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>
          <a:xfrm>
            <a:off x="211666" y="-110501"/>
            <a:ext cx="2482102" cy="670051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4497917" y="414865"/>
            <a:ext cx="3513666" cy="1545629"/>
          </a:xfrm>
          <a:prstGeom prst="rect">
            <a:avLst/>
          </a:prstGeom>
        </p:spPr>
      </p:pic>
    </p:spTree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screen">
            <a:lum bright="10000" contrast="20000"/>
            <a:alphaModFix/>
          </a:blip>
          <a:srcRect l="534"/>
          <a:stretch>
            <a:fillRect/>
          </a:stretch>
        </p:blipFill>
        <p:spPr>
          <a:xfrm>
            <a:off x="0" y="0"/>
            <a:ext cx="4392246" cy="1501262"/>
          </a:xfrm>
          <a:prstGeom prst="rect">
            <a:avLst/>
          </a:prstGeom>
        </p:spPr>
      </p:pic>
      <p:sp>
        <p:nvSpPr>
          <p:cNvPr id="12" name="Title 1"/>
          <p:cNvSpPr>
            <a:spLocks noGrp="1"/>
          </p:cNvSpPr>
          <p:nvPr>
            <p:ph type="title" hasCustomPrompt="1"/>
          </p:nvPr>
        </p:nvSpPr>
        <p:spPr>
          <a:xfrm>
            <a:off x="385608" y="2872709"/>
            <a:ext cx="7772400" cy="717435"/>
          </a:xfrm>
          <a:ln>
            <a:noFill/>
          </a:ln>
        </p:spPr>
        <p:txBody>
          <a:bodyPr anchor="t">
            <a:normAutofit/>
          </a:bodyPr>
          <a:lstStyle>
            <a:lvl1pPr algn="l">
              <a:defRPr sz="3200" b="0" cap="none">
                <a:solidFill>
                  <a:srgbClr val="1E56A6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6" name="Rectangle 15"/>
          <p:cNvSpPr/>
          <p:nvPr userDrawn="1"/>
        </p:nvSpPr>
        <p:spPr>
          <a:xfrm>
            <a:off x="4509030" y="0"/>
            <a:ext cx="1405466" cy="407988"/>
          </a:xfrm>
          <a:prstGeom prst="rect">
            <a:avLst/>
          </a:prstGeom>
          <a:solidFill>
            <a:srgbClr val="E8A33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7" name="Rectangle 16"/>
          <p:cNvSpPr/>
          <p:nvPr userDrawn="1"/>
        </p:nvSpPr>
        <p:spPr>
          <a:xfrm>
            <a:off x="6034088" y="0"/>
            <a:ext cx="3109911" cy="407988"/>
          </a:xfrm>
          <a:prstGeom prst="rect">
            <a:avLst/>
          </a:prstGeom>
          <a:solidFill>
            <a:srgbClr val="76908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rgbClr val="44577C"/>
              </a:buClr>
              <a:defRPr>
                <a:solidFill>
                  <a:srgbClr val="000000"/>
                </a:solidFill>
              </a:defRPr>
            </a:lvl1pPr>
            <a:lvl2pPr>
              <a:buClr>
                <a:srgbClr val="44577C"/>
              </a:buClr>
              <a:defRPr>
                <a:solidFill>
                  <a:srgbClr val="000000"/>
                </a:solidFill>
              </a:defRPr>
            </a:lvl2pPr>
            <a:lvl3pPr>
              <a:buClr>
                <a:srgbClr val="44577C"/>
              </a:buClr>
              <a:defRPr>
                <a:solidFill>
                  <a:srgbClr val="000000"/>
                </a:solidFill>
              </a:defRPr>
            </a:lvl3pPr>
            <a:lvl4pPr>
              <a:buClr>
                <a:srgbClr val="44577C"/>
              </a:buClr>
              <a:defRPr>
                <a:solidFill>
                  <a:srgbClr val="000000"/>
                </a:solidFill>
              </a:defRPr>
            </a:lvl4pPr>
            <a:lvl5pPr>
              <a:buClr>
                <a:srgbClr val="44577C"/>
              </a:buClr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0286FE33-7CC4-FA4C-BF26-2AD52AA43E22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12" name="Rectangle 11"/>
          <p:cNvSpPr/>
          <p:nvPr userDrawn="1"/>
        </p:nvSpPr>
        <p:spPr>
          <a:xfrm>
            <a:off x="4509030" y="0"/>
            <a:ext cx="1405466" cy="407988"/>
          </a:xfrm>
          <a:prstGeom prst="rect">
            <a:avLst/>
          </a:prstGeom>
          <a:solidFill>
            <a:srgbClr val="E8A33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3" name="Rectangle 12"/>
          <p:cNvSpPr/>
          <p:nvPr userDrawn="1"/>
        </p:nvSpPr>
        <p:spPr>
          <a:xfrm>
            <a:off x="6034088" y="0"/>
            <a:ext cx="3109911" cy="407988"/>
          </a:xfrm>
          <a:prstGeom prst="rect">
            <a:avLst/>
          </a:prstGeom>
          <a:solidFill>
            <a:srgbClr val="76908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8" name="Rectangle 7"/>
          <p:cNvSpPr/>
          <p:nvPr userDrawn="1"/>
        </p:nvSpPr>
        <p:spPr>
          <a:xfrm>
            <a:off x="0" y="0"/>
            <a:ext cx="4379310" cy="407988"/>
          </a:xfrm>
          <a:prstGeom prst="rect">
            <a:avLst/>
          </a:prstGeom>
          <a:solidFill>
            <a:srgbClr val="0A419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200">
                <a:solidFill>
                  <a:srgbClr val="000000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rgbClr val="44577C"/>
              </a:buClr>
              <a:defRPr>
                <a:solidFill>
                  <a:srgbClr val="000000"/>
                </a:solidFill>
              </a:defRPr>
            </a:lvl1pPr>
            <a:lvl2pPr>
              <a:buClr>
                <a:srgbClr val="44577C"/>
              </a:buClr>
              <a:defRPr>
                <a:solidFill>
                  <a:srgbClr val="000000"/>
                </a:solidFill>
              </a:defRPr>
            </a:lvl2pPr>
            <a:lvl3pPr>
              <a:buClr>
                <a:srgbClr val="44577C"/>
              </a:buClr>
              <a:defRPr>
                <a:solidFill>
                  <a:srgbClr val="000000"/>
                </a:solidFill>
              </a:defRPr>
            </a:lvl3pPr>
            <a:lvl4pPr>
              <a:buClr>
                <a:srgbClr val="44577C"/>
              </a:buClr>
              <a:defRPr>
                <a:solidFill>
                  <a:srgbClr val="000000"/>
                </a:solidFill>
              </a:defRPr>
            </a:lvl4pPr>
            <a:lvl5pPr>
              <a:buClr>
                <a:srgbClr val="44577C"/>
              </a:buClr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0286FE33-7CC4-FA4C-BF26-2AD52AA43E22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9" name="Rectangle 8"/>
          <p:cNvSpPr/>
          <p:nvPr userDrawn="1"/>
        </p:nvSpPr>
        <p:spPr>
          <a:xfrm>
            <a:off x="4509030" y="0"/>
            <a:ext cx="1405466" cy="407988"/>
          </a:xfrm>
          <a:prstGeom prst="rect">
            <a:avLst/>
          </a:prstGeom>
          <a:solidFill>
            <a:srgbClr val="E8A33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0" name="Rectangle 9"/>
          <p:cNvSpPr/>
          <p:nvPr userDrawn="1"/>
        </p:nvSpPr>
        <p:spPr>
          <a:xfrm>
            <a:off x="6034088" y="0"/>
            <a:ext cx="3109911" cy="407988"/>
          </a:xfrm>
          <a:prstGeom prst="rect">
            <a:avLst/>
          </a:prstGeom>
          <a:solidFill>
            <a:srgbClr val="76908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1" name="Rectangle 10"/>
          <p:cNvSpPr/>
          <p:nvPr userDrawn="1"/>
        </p:nvSpPr>
        <p:spPr>
          <a:xfrm>
            <a:off x="0" y="0"/>
            <a:ext cx="4379310" cy="407988"/>
          </a:xfrm>
          <a:prstGeom prst="rect">
            <a:avLst/>
          </a:prstGeom>
          <a:solidFill>
            <a:srgbClr val="0A419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2250" y="1600200"/>
            <a:ext cx="4038600" cy="4525963"/>
          </a:xfrm>
        </p:spPr>
        <p:txBody>
          <a:bodyPr>
            <a:normAutofit/>
          </a:bodyPr>
          <a:lstStyle>
            <a:lvl1pPr>
              <a:defRPr sz="2000">
                <a:solidFill>
                  <a:srgbClr val="000000"/>
                </a:solidFill>
              </a:defRPr>
            </a:lvl1pPr>
            <a:lvl2pPr>
              <a:defRPr sz="1800">
                <a:solidFill>
                  <a:srgbClr val="000000"/>
                </a:solidFill>
              </a:defRPr>
            </a:lvl2pPr>
            <a:lvl3pPr>
              <a:defRPr sz="1600">
                <a:solidFill>
                  <a:srgbClr val="000000"/>
                </a:solidFill>
              </a:defRPr>
            </a:lvl3pPr>
            <a:lvl4pPr>
              <a:defRPr sz="1400">
                <a:solidFill>
                  <a:srgbClr val="000000"/>
                </a:solidFill>
              </a:defRPr>
            </a:lvl4pPr>
            <a:lvl5pPr>
              <a:defRPr sz="1400">
                <a:solidFill>
                  <a:srgbClr val="00000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3250" y="1600200"/>
            <a:ext cx="4038600" cy="4525963"/>
          </a:xfrm>
        </p:spPr>
        <p:txBody>
          <a:bodyPr>
            <a:normAutofit/>
          </a:bodyPr>
          <a:lstStyle>
            <a:lvl1pPr>
              <a:defRPr sz="2000">
                <a:solidFill>
                  <a:srgbClr val="000000"/>
                </a:solidFill>
              </a:defRPr>
            </a:lvl1pPr>
            <a:lvl2pPr>
              <a:defRPr sz="1800">
                <a:solidFill>
                  <a:srgbClr val="000000"/>
                </a:solidFill>
              </a:defRPr>
            </a:lvl2pPr>
            <a:lvl3pPr>
              <a:defRPr sz="1600">
                <a:solidFill>
                  <a:srgbClr val="000000"/>
                </a:solidFill>
              </a:defRPr>
            </a:lvl3pPr>
            <a:lvl4pPr>
              <a:defRPr sz="1400">
                <a:solidFill>
                  <a:srgbClr val="000000"/>
                </a:solidFill>
              </a:defRPr>
            </a:lvl4pPr>
            <a:lvl5pPr>
              <a:defRPr sz="1400">
                <a:solidFill>
                  <a:srgbClr val="00000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D2D4E545-8550-1F4C-87FE-68D69155DA61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10" name="Rectangle 9"/>
          <p:cNvSpPr/>
          <p:nvPr userDrawn="1"/>
        </p:nvSpPr>
        <p:spPr>
          <a:xfrm>
            <a:off x="4509030" y="0"/>
            <a:ext cx="1405466" cy="407988"/>
          </a:xfrm>
          <a:prstGeom prst="rect">
            <a:avLst/>
          </a:prstGeom>
          <a:solidFill>
            <a:srgbClr val="E8A33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2" name="Rectangle 11"/>
          <p:cNvSpPr/>
          <p:nvPr userDrawn="1"/>
        </p:nvSpPr>
        <p:spPr>
          <a:xfrm>
            <a:off x="6034088" y="0"/>
            <a:ext cx="3109911" cy="407988"/>
          </a:xfrm>
          <a:prstGeom prst="rect">
            <a:avLst/>
          </a:prstGeom>
          <a:solidFill>
            <a:srgbClr val="76908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4" name="Rectangle 13"/>
          <p:cNvSpPr/>
          <p:nvPr userDrawn="1"/>
        </p:nvSpPr>
        <p:spPr>
          <a:xfrm>
            <a:off x="0" y="0"/>
            <a:ext cx="4379310" cy="407988"/>
          </a:xfrm>
          <a:prstGeom prst="rect">
            <a:avLst/>
          </a:prstGeom>
          <a:solidFill>
            <a:srgbClr val="0A419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2588" y="362230"/>
            <a:ext cx="8229600" cy="1143000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BE05E294-9D3F-AF49-9CD2-D723A19B1CEC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8" name="Rectangle 7"/>
          <p:cNvSpPr/>
          <p:nvPr userDrawn="1"/>
        </p:nvSpPr>
        <p:spPr>
          <a:xfrm>
            <a:off x="4509030" y="0"/>
            <a:ext cx="1405466" cy="407988"/>
          </a:xfrm>
          <a:prstGeom prst="rect">
            <a:avLst/>
          </a:prstGeom>
          <a:solidFill>
            <a:srgbClr val="E8A33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0" name="Rectangle 9"/>
          <p:cNvSpPr/>
          <p:nvPr userDrawn="1"/>
        </p:nvSpPr>
        <p:spPr>
          <a:xfrm>
            <a:off x="6034088" y="0"/>
            <a:ext cx="3109911" cy="407988"/>
          </a:xfrm>
          <a:prstGeom prst="rect">
            <a:avLst/>
          </a:prstGeom>
          <a:solidFill>
            <a:srgbClr val="76908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2" name="Rectangle 11"/>
          <p:cNvSpPr/>
          <p:nvPr userDrawn="1"/>
        </p:nvSpPr>
        <p:spPr>
          <a:xfrm>
            <a:off x="0" y="0"/>
            <a:ext cx="4379310" cy="407988"/>
          </a:xfrm>
          <a:prstGeom prst="rect">
            <a:avLst/>
          </a:prstGeom>
          <a:solidFill>
            <a:srgbClr val="0A419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4FC14899-6511-1B40-B675-C28D8AF1315D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4509030" y="0"/>
            <a:ext cx="1405466" cy="407988"/>
          </a:xfrm>
          <a:prstGeom prst="rect">
            <a:avLst/>
          </a:prstGeom>
          <a:solidFill>
            <a:srgbClr val="E8A33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9" name="Rectangle 8"/>
          <p:cNvSpPr/>
          <p:nvPr userDrawn="1"/>
        </p:nvSpPr>
        <p:spPr>
          <a:xfrm>
            <a:off x="6034088" y="0"/>
            <a:ext cx="3109911" cy="407988"/>
          </a:xfrm>
          <a:prstGeom prst="rect">
            <a:avLst/>
          </a:prstGeom>
          <a:solidFill>
            <a:srgbClr val="76908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1" name="Rectangle 10"/>
          <p:cNvSpPr/>
          <p:nvPr userDrawn="1"/>
        </p:nvSpPr>
        <p:spPr>
          <a:xfrm>
            <a:off x="0" y="0"/>
            <a:ext cx="4379310" cy="407988"/>
          </a:xfrm>
          <a:prstGeom prst="rect">
            <a:avLst/>
          </a:prstGeom>
          <a:solidFill>
            <a:srgbClr val="0A419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>
  <p:cSld name="Title, Clip 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1447800"/>
            <a:ext cx="6396038" cy="113823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lipArt Placeholder 2"/>
          <p:cNvSpPr>
            <a:spLocks noGrp="1"/>
          </p:cNvSpPr>
          <p:nvPr>
            <p:ph type="clipArt" sz="half" idx="1"/>
          </p:nvPr>
        </p:nvSpPr>
        <p:spPr>
          <a:xfrm>
            <a:off x="457200" y="1604963"/>
            <a:ext cx="4035425" cy="4521200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5025" y="1604963"/>
            <a:ext cx="4037013" cy="452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79936E1-4523-E94E-A0E0-834536C09E96}"/>
              </a:ext>
            </a:extLst>
          </p:cNvPr>
          <p:cNvSpPr>
            <a:spLocks noGrp="1"/>
          </p:cNvSpPr>
          <p:nvPr>
            <p:ph type="sldNum" idx="10"/>
          </p:nvPr>
        </p:nvSpPr>
        <p:spPr>
          <a:xfrm>
            <a:off x="6556375" y="6246813"/>
            <a:ext cx="2125663" cy="468312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lnSpc>
                <a:spcPct val="102000"/>
              </a:lnSpc>
              <a:buClr>
                <a:srgbClr val="000000"/>
              </a:buClr>
              <a:buSzPct val="100000"/>
              <a:buFont typeface="Times New Roman" charset="0"/>
              <a:buNone/>
              <a:defRPr smtClean="0">
                <a:latin typeface="Times New Roman" charset="0"/>
                <a:ea typeface="ＭＳ Ｐゴシック" charset="-128"/>
              </a:defRPr>
            </a:lvl1pPr>
          </a:lstStyle>
          <a:p>
            <a:pPr>
              <a:defRPr/>
            </a:pPr>
            <a:fld id="{E97F08BD-A439-224B-B10F-CB6DB32E5B23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0365107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382588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382588" y="1436688"/>
            <a:ext cx="8229600" cy="4689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48663" y="6553201"/>
            <a:ext cx="795337" cy="304800"/>
          </a:xfrm>
          <a:prstGeom prst="rect">
            <a:avLst/>
          </a:prstGeom>
          <a:ln>
            <a:noFill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tx1"/>
                </a:solidFill>
                <a:latin typeface="Calibri" pitchFamily="-65" charset="0"/>
              </a:defRPr>
            </a:lvl1pPr>
          </a:lstStyle>
          <a:p>
            <a:fld id="{B6B458F9-9C5A-D94F-A853-7378C04DD7C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Footer Placeholder 3"/>
          <p:cNvSpPr txBox="1">
            <a:spLocks noGrp="1"/>
          </p:cNvSpPr>
          <p:nvPr userDrawn="1"/>
        </p:nvSpPr>
        <p:spPr>
          <a:xfrm>
            <a:off x="-337910" y="6547796"/>
            <a:ext cx="2143990" cy="356808"/>
          </a:xfrm>
          <a:prstGeom prst="rect">
            <a:avLst/>
          </a:prstGeom>
          <a:noFill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dirty="0">
                <a:solidFill>
                  <a:schemeClr val="tx1">
                    <a:tint val="75000"/>
                  </a:schemeClr>
                </a:solidFill>
                <a:latin typeface="+mn-lt"/>
              </a:rPr>
              <a:t>© 2014 SRI International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67" r:id="rId2"/>
    <p:sldLayoutId id="2147483673" r:id="rId3"/>
    <p:sldLayoutId id="2147483668" r:id="rId4"/>
    <p:sldLayoutId id="2147483669" r:id="rId5"/>
    <p:sldLayoutId id="2147483670" r:id="rId6"/>
    <p:sldLayoutId id="2147483671" r:id="rId7"/>
    <p:sldLayoutId id="2147483676" r:id="rId8"/>
  </p:sldLayoutIdLst>
  <p:txStyles>
    <p:titleStyle>
      <a:lvl1pPr algn="l" defTabSz="457200" rtl="0" fontAlgn="base">
        <a:lnSpc>
          <a:spcPct val="80000"/>
        </a:lnSpc>
        <a:spcBef>
          <a:spcPct val="0"/>
        </a:spcBef>
        <a:spcAft>
          <a:spcPct val="0"/>
        </a:spcAft>
        <a:defRPr sz="3600" kern="1200">
          <a:solidFill>
            <a:srgbClr val="000000"/>
          </a:solidFill>
          <a:latin typeface="+mj-lt"/>
          <a:ea typeface="+mj-ea"/>
          <a:cs typeface="+mj-cs"/>
        </a:defRPr>
      </a:lvl1pPr>
      <a:lvl2pPr algn="l" defTabSz="457200" rtl="0" fontAlgn="base">
        <a:spcBef>
          <a:spcPct val="0"/>
        </a:spcBef>
        <a:spcAft>
          <a:spcPct val="0"/>
        </a:spcAft>
        <a:defRPr sz="2800">
          <a:solidFill>
            <a:srgbClr val="404040"/>
          </a:solidFill>
          <a:latin typeface="Calibri" pitchFamily="-65" charset="0"/>
        </a:defRPr>
      </a:lvl2pPr>
      <a:lvl3pPr algn="l" defTabSz="457200" rtl="0" fontAlgn="base">
        <a:spcBef>
          <a:spcPct val="0"/>
        </a:spcBef>
        <a:spcAft>
          <a:spcPct val="0"/>
        </a:spcAft>
        <a:defRPr sz="2800">
          <a:solidFill>
            <a:srgbClr val="404040"/>
          </a:solidFill>
          <a:latin typeface="Calibri" pitchFamily="-65" charset="0"/>
        </a:defRPr>
      </a:lvl3pPr>
      <a:lvl4pPr algn="l" defTabSz="457200" rtl="0" fontAlgn="base">
        <a:spcBef>
          <a:spcPct val="0"/>
        </a:spcBef>
        <a:spcAft>
          <a:spcPct val="0"/>
        </a:spcAft>
        <a:defRPr sz="2800">
          <a:solidFill>
            <a:srgbClr val="404040"/>
          </a:solidFill>
          <a:latin typeface="Calibri" pitchFamily="-65" charset="0"/>
        </a:defRPr>
      </a:lvl4pPr>
      <a:lvl5pPr algn="l" defTabSz="457200" rtl="0" fontAlgn="base">
        <a:spcBef>
          <a:spcPct val="0"/>
        </a:spcBef>
        <a:spcAft>
          <a:spcPct val="0"/>
        </a:spcAft>
        <a:defRPr sz="2800">
          <a:solidFill>
            <a:srgbClr val="404040"/>
          </a:solidFill>
          <a:latin typeface="Calibri" pitchFamily="-65" charset="0"/>
        </a:defRPr>
      </a:lvl5pPr>
      <a:lvl6pPr marL="457200" algn="l" defTabSz="457200" rtl="0" fontAlgn="base">
        <a:spcBef>
          <a:spcPct val="0"/>
        </a:spcBef>
        <a:spcAft>
          <a:spcPct val="0"/>
        </a:spcAft>
        <a:defRPr sz="2800">
          <a:solidFill>
            <a:srgbClr val="404040"/>
          </a:solidFill>
          <a:latin typeface="Calibri" pitchFamily="-65" charset="0"/>
        </a:defRPr>
      </a:lvl6pPr>
      <a:lvl7pPr marL="914400" algn="l" defTabSz="457200" rtl="0" fontAlgn="base">
        <a:spcBef>
          <a:spcPct val="0"/>
        </a:spcBef>
        <a:spcAft>
          <a:spcPct val="0"/>
        </a:spcAft>
        <a:defRPr sz="2800">
          <a:solidFill>
            <a:srgbClr val="404040"/>
          </a:solidFill>
          <a:latin typeface="Calibri" pitchFamily="-65" charset="0"/>
        </a:defRPr>
      </a:lvl7pPr>
      <a:lvl8pPr marL="1371600" algn="l" defTabSz="457200" rtl="0" fontAlgn="base">
        <a:spcBef>
          <a:spcPct val="0"/>
        </a:spcBef>
        <a:spcAft>
          <a:spcPct val="0"/>
        </a:spcAft>
        <a:defRPr sz="2800">
          <a:solidFill>
            <a:srgbClr val="404040"/>
          </a:solidFill>
          <a:latin typeface="Calibri" pitchFamily="-65" charset="0"/>
        </a:defRPr>
      </a:lvl8pPr>
      <a:lvl9pPr marL="1828800" algn="l" defTabSz="457200" rtl="0" fontAlgn="base">
        <a:spcBef>
          <a:spcPct val="0"/>
        </a:spcBef>
        <a:spcAft>
          <a:spcPct val="0"/>
        </a:spcAft>
        <a:defRPr sz="2800">
          <a:solidFill>
            <a:srgbClr val="404040"/>
          </a:solidFill>
          <a:latin typeface="Calibri" pitchFamily="-65" charset="0"/>
        </a:defRPr>
      </a:lvl9pPr>
    </p:titleStyle>
    <p:bodyStyle>
      <a:lvl1pPr marL="230188" indent="-230188" algn="l" defTabSz="457200" rtl="0" fontAlgn="base">
        <a:spcBef>
          <a:spcPct val="20000"/>
        </a:spcBef>
        <a:spcAft>
          <a:spcPct val="0"/>
        </a:spcAft>
        <a:buClr>
          <a:srgbClr val="E8A333"/>
        </a:buClr>
        <a:buFont typeface="Arial" pitchFamily="-65" charset="0"/>
        <a:buChar char="•"/>
        <a:defRPr sz="2400" kern="1200">
          <a:solidFill>
            <a:srgbClr val="000000"/>
          </a:solidFill>
          <a:latin typeface="+mn-lt"/>
          <a:ea typeface="+mn-ea"/>
          <a:cs typeface="+mn-cs"/>
        </a:defRPr>
      </a:lvl1pPr>
      <a:lvl2pPr marL="460375" indent="-230188" algn="l" defTabSz="457200" rtl="0" fontAlgn="base">
        <a:spcBef>
          <a:spcPct val="20000"/>
        </a:spcBef>
        <a:spcAft>
          <a:spcPct val="0"/>
        </a:spcAft>
        <a:buClr>
          <a:srgbClr val="E8A333"/>
        </a:buClr>
        <a:buFont typeface="Arial" pitchFamily="-65" charset="0"/>
        <a:buChar char="–"/>
        <a:defRPr sz="2000" kern="1200">
          <a:solidFill>
            <a:srgbClr val="000000"/>
          </a:solidFill>
          <a:latin typeface="+mn-lt"/>
          <a:ea typeface="ＭＳ Ｐゴシック" pitchFamily="-65" charset="-128"/>
          <a:cs typeface="+mn-cs"/>
        </a:defRPr>
      </a:lvl2pPr>
      <a:lvl3pPr marL="627063" indent="-166688" algn="l" defTabSz="457200" rtl="0" fontAlgn="base">
        <a:spcBef>
          <a:spcPct val="20000"/>
        </a:spcBef>
        <a:spcAft>
          <a:spcPct val="0"/>
        </a:spcAft>
        <a:buClr>
          <a:srgbClr val="E8A333"/>
        </a:buClr>
        <a:buFont typeface="Arial" pitchFamily="-65" charset="0"/>
        <a:buChar char="•"/>
        <a:defRPr sz="1800" kern="1200">
          <a:solidFill>
            <a:srgbClr val="000000"/>
          </a:solidFill>
          <a:latin typeface="+mn-lt"/>
          <a:ea typeface="ＭＳ Ｐゴシック" pitchFamily="-65" charset="-128"/>
          <a:cs typeface="+mn-cs"/>
        </a:defRPr>
      </a:lvl3pPr>
      <a:lvl4pPr marL="798513" indent="-171450" algn="l" defTabSz="457200" rtl="0" fontAlgn="base">
        <a:spcBef>
          <a:spcPct val="20000"/>
        </a:spcBef>
        <a:spcAft>
          <a:spcPct val="0"/>
        </a:spcAft>
        <a:buClr>
          <a:srgbClr val="E8A333"/>
        </a:buClr>
        <a:buFont typeface="Arial" pitchFamily="-65" charset="0"/>
        <a:buChar char="–"/>
        <a:defRPr sz="1600" kern="1200">
          <a:solidFill>
            <a:srgbClr val="000000"/>
          </a:solidFill>
          <a:latin typeface="+mn-lt"/>
          <a:ea typeface="ＭＳ Ｐゴシック" pitchFamily="-65" charset="-128"/>
          <a:cs typeface="+mn-cs"/>
        </a:defRPr>
      </a:lvl4pPr>
      <a:lvl5pPr marL="971550" indent="-173038" algn="l" defTabSz="457200" rtl="0" fontAlgn="base">
        <a:spcBef>
          <a:spcPct val="20000"/>
        </a:spcBef>
        <a:spcAft>
          <a:spcPct val="0"/>
        </a:spcAft>
        <a:buClr>
          <a:srgbClr val="E8A333"/>
        </a:buClr>
        <a:buFont typeface="Arial" pitchFamily="-65" charset="0"/>
        <a:buChar char="»"/>
        <a:defRPr sz="1400" kern="1200">
          <a:solidFill>
            <a:srgbClr val="000000"/>
          </a:solidFill>
          <a:latin typeface="+mn-lt"/>
          <a:ea typeface="ＭＳ Ｐゴシック" pitchFamily="-65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4"/>
          <p:cNvSpPr txBox="1">
            <a:spLocks/>
          </p:cNvSpPr>
          <p:nvPr/>
        </p:nvSpPr>
        <p:spPr>
          <a:xfrm>
            <a:off x="166562" y="2626578"/>
            <a:ext cx="8817382" cy="1218043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t">
            <a:noAutofit/>
          </a:bodyPr>
          <a:lstStyle/>
          <a:p>
            <a:pPr lvl="0" fontAlgn="auto">
              <a:spcAft>
                <a:spcPts val="0"/>
              </a:spcAft>
              <a:defRPr/>
            </a:pPr>
            <a:r>
              <a:rPr lang="en-US" sz="3600" b="1" dirty="0" err="1"/>
              <a:t>SmartTables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4F81BD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Title 2"/>
          <p:cNvSpPr txBox="1">
            <a:spLocks/>
          </p:cNvSpPr>
          <p:nvPr/>
        </p:nvSpPr>
        <p:spPr>
          <a:xfrm>
            <a:off x="342902" y="3718739"/>
            <a:ext cx="8801098" cy="2184221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t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ts val="24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spc="0" normalizeH="0" baseline="0" noProof="0" dirty="0">
              <a:ln>
                <a:noFill/>
              </a:ln>
              <a:effectLst/>
              <a:uLnTx/>
              <a:uFillTx/>
              <a:latin typeface="+mj-lt"/>
              <a:ea typeface="+mj-ea"/>
              <a:cs typeface="+mj-cs"/>
            </a:endParaRPr>
          </a:p>
          <a:p>
            <a:pPr marL="0" marR="0" lvl="0" indent="0" algn="l" defTabSz="457200" rtl="0" eaLnBrk="1" fontAlgn="auto" latinLnBrk="0" hangingPunct="1">
              <a:lnSpc>
                <a:spcPts val="24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spc="0" normalizeH="0" baseline="0" noProof="0" dirty="0">
              <a:ln>
                <a:noFill/>
              </a:ln>
              <a:effectLst/>
              <a:uLnTx/>
              <a:uFillTx/>
              <a:latin typeface="+mj-lt"/>
              <a:ea typeface="+mj-ea"/>
              <a:cs typeface="+mj-cs"/>
            </a:endParaRPr>
          </a:p>
          <a:p>
            <a:pPr marL="0" marR="0" lvl="0" indent="0" algn="l" defTabSz="457200" rtl="0" eaLnBrk="1" fontAlgn="auto" latinLnBrk="0" hangingPunct="1">
              <a:lnSpc>
                <a:spcPts val="24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spc="0" normalizeH="0" baseline="0" noProof="0" dirty="0">
              <a:ln>
                <a:noFill/>
              </a:ln>
              <a:effectLst/>
              <a:uLnTx/>
              <a:uFillTx/>
              <a:latin typeface="+mj-lt"/>
              <a:ea typeface="+mj-ea"/>
              <a:cs typeface="+mj-cs"/>
            </a:endParaRPr>
          </a:p>
          <a:p>
            <a:pPr>
              <a:lnSpc>
                <a:spcPts val="2400"/>
              </a:lnSpc>
            </a:pPr>
            <a:r>
              <a:rPr lang="en-US" sz="2800" dirty="0"/>
              <a:t>Peter D. Karp										</a:t>
            </a:r>
            <a:r>
              <a:rPr lang="en-US" sz="2800" dirty="0" err="1"/>
              <a:t>ecocyc.org</a:t>
            </a:r>
            <a:endParaRPr lang="en-US" sz="2800" dirty="0"/>
          </a:p>
          <a:p>
            <a:pPr>
              <a:lnSpc>
                <a:spcPts val="2400"/>
              </a:lnSpc>
            </a:pPr>
            <a:r>
              <a:rPr lang="en-US" sz="2800" dirty="0"/>
              <a:t>SRI International									</a:t>
            </a:r>
            <a:r>
              <a:rPr lang="en-US" sz="2800" dirty="0" err="1"/>
              <a:t>biocyc.org</a:t>
            </a:r>
            <a:endParaRPr lang="en-US" sz="2800" dirty="0"/>
          </a:p>
          <a:p>
            <a:pPr>
              <a:lnSpc>
                <a:spcPts val="2400"/>
              </a:lnSpc>
            </a:pPr>
            <a:r>
              <a:rPr lang="en-US" sz="2800" dirty="0"/>
              <a:t>														</a:t>
            </a:r>
            <a:r>
              <a:rPr lang="en-US" sz="2800" dirty="0" err="1"/>
              <a:t>metacyc.org</a:t>
            </a:r>
            <a:endParaRPr lang="en-US" sz="2800" dirty="0"/>
          </a:p>
          <a:p>
            <a:pPr>
              <a:lnSpc>
                <a:spcPts val="2400"/>
              </a:lnSpc>
              <a:spcBef>
                <a:spcPct val="0"/>
              </a:spcBef>
            </a:pPr>
            <a:endParaRPr lang="en-US" sz="2800" dirty="0"/>
          </a:p>
          <a:p>
            <a:pPr>
              <a:lnSpc>
                <a:spcPts val="2400"/>
              </a:lnSpc>
              <a:spcBef>
                <a:spcPct val="0"/>
              </a:spcBef>
            </a:pPr>
            <a:endParaRPr lang="en-US" sz="2800" dirty="0"/>
          </a:p>
          <a:p>
            <a:pPr marL="230188" lvl="0" indent="-230188">
              <a:spcBef>
                <a:spcPct val="20000"/>
              </a:spcBef>
              <a:buClr>
                <a:schemeClr val="accent1"/>
              </a:buClr>
              <a:defRPr/>
            </a:pPr>
            <a:endParaRPr lang="en-US" sz="2800" dirty="0"/>
          </a:p>
          <a:p>
            <a:pPr marL="230188" lvl="0" indent="-230188">
              <a:spcBef>
                <a:spcPct val="20000"/>
              </a:spcBef>
              <a:buClr>
                <a:schemeClr val="accent1"/>
              </a:buClr>
              <a:defRPr/>
            </a:pPr>
            <a:endParaRPr lang="en-US" sz="11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</a:p>
        </p:txBody>
      </p:sp>
      <p:pic>
        <p:nvPicPr>
          <p:cNvPr id="2" name="Picture 1" descr="2012BioCyc_Log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6270" y="5635182"/>
            <a:ext cx="2145887" cy="1658186"/>
          </a:xfrm>
          <a:prstGeom prst="rect">
            <a:avLst/>
          </a:prstGeom>
        </p:spPr>
      </p:pic>
      <p:pic>
        <p:nvPicPr>
          <p:cNvPr id="3" name="Picture 2" descr="2012EcoCyc_Logo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9037" y="5321880"/>
            <a:ext cx="2423916" cy="1873026"/>
          </a:xfrm>
          <a:prstGeom prst="rect">
            <a:avLst/>
          </a:prstGeom>
        </p:spPr>
      </p:pic>
    </p:spTree>
  </p:cSld>
  <p:clrMapOvr>
    <a:masterClrMapping/>
  </p:clrMapOvr>
  <p:transition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Title 1">
            <a:extLst>
              <a:ext uri="{FF2B5EF4-FFF2-40B4-BE49-F238E27FC236}">
                <a16:creationId xmlns:a16="http://schemas.microsoft.com/office/drawing/2014/main" id="{4CD22533-ABCE-5341-962C-4C8BC7E4CD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altLang="en-US">
              <a:ea typeface="ＭＳ Ｐゴシック" panose="020B0600070205080204" pitchFamily="34" charset="-128"/>
            </a:endParaRPr>
          </a:p>
        </p:txBody>
      </p:sp>
      <p:sp>
        <p:nvSpPr>
          <p:cNvPr id="26626" name="Content Placeholder 2">
            <a:extLst>
              <a:ext uri="{FF2B5EF4-FFF2-40B4-BE49-F238E27FC236}">
                <a16:creationId xmlns:a16="http://schemas.microsoft.com/office/drawing/2014/main" id="{6315A726-17A9-0749-A7E7-C293297AE68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>
                <a:ea typeface="ＭＳ Ｐゴシック" panose="020B0600070205080204" pitchFamily="34" charset="-128"/>
              </a:rPr>
              <a:t>The following browsing slides are perhaps too detailed to show during the tutorial, but could be hidden and kept here as reminders of what to show live</a:t>
            </a:r>
          </a:p>
        </p:txBody>
      </p:sp>
    </p:spTree>
    <p:extLst>
      <p:ext uri="{BB962C8B-B14F-4D97-AF65-F5344CB8AC3E}">
        <p14:creationId xmlns:p14="http://schemas.microsoft.com/office/powerpoint/2010/main" val="4179802286"/>
      </p:ext>
    </p:extLst>
  </p:cSld>
  <p:clrMapOvr>
    <a:masterClrMapping/>
  </p:clrMapOvr>
  <p:transition spd="slow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Title 1">
            <a:extLst>
              <a:ext uri="{FF2B5EF4-FFF2-40B4-BE49-F238E27FC236}">
                <a16:creationId xmlns:a16="http://schemas.microsoft.com/office/drawing/2014/main" id="{04EA91BF-C727-8940-AA6C-CFA50BF057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Using SmartTables: Browsing Attributes</a:t>
            </a:r>
          </a:p>
        </p:txBody>
      </p:sp>
      <p:pic>
        <p:nvPicPr>
          <p:cNvPr id="27650" name="Content Placeholder 3">
            <a:extLst>
              <a:ext uri="{FF2B5EF4-FFF2-40B4-BE49-F238E27FC236}">
                <a16:creationId xmlns:a16="http://schemas.microsoft.com/office/drawing/2014/main" id="{02312458-CB94-4E4A-A970-00A624AAF0E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474" b="10474"/>
          <a:stretch>
            <a:fillRect/>
          </a:stretch>
        </p:blipFill>
        <p:spPr>
          <a:xfrm>
            <a:off x="180975" y="1330325"/>
            <a:ext cx="8745538" cy="4983163"/>
          </a:xfrm>
        </p:spPr>
      </p:pic>
      <p:sp>
        <p:nvSpPr>
          <p:cNvPr id="5" name="Oval 4">
            <a:extLst>
              <a:ext uri="{FF2B5EF4-FFF2-40B4-BE49-F238E27FC236}">
                <a16:creationId xmlns:a16="http://schemas.microsoft.com/office/drawing/2014/main" id="{75B4710B-1852-8F4A-9D8E-964537019BE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28950" y="2743200"/>
            <a:ext cx="2014538" cy="561975"/>
          </a:xfrm>
          <a:prstGeom prst="ellipse">
            <a:avLst/>
          </a:prstGeom>
          <a:noFill/>
          <a:ln w="41275">
            <a:solidFill>
              <a:srgbClr val="9AD8FF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pPr algn="ctr">
              <a:lnSpc>
                <a:spcPct val="102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en-US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502406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Title 1">
            <a:extLst>
              <a:ext uri="{FF2B5EF4-FFF2-40B4-BE49-F238E27FC236}">
                <a16:creationId xmlns:a16="http://schemas.microsoft.com/office/drawing/2014/main" id="{BF9704EA-8CB0-7F41-9A47-B7E49D1C17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Using SmartTables: Browsing Attributes</a:t>
            </a:r>
          </a:p>
        </p:txBody>
      </p:sp>
      <p:pic>
        <p:nvPicPr>
          <p:cNvPr id="28674" name="Content Placeholder 2">
            <a:extLst>
              <a:ext uri="{FF2B5EF4-FFF2-40B4-BE49-F238E27FC236}">
                <a16:creationId xmlns:a16="http://schemas.microsoft.com/office/drawing/2014/main" id="{49FAED95-2452-AE40-BF85-4DDB49ABEF8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42" r="5542"/>
          <a:stretch>
            <a:fillRect/>
          </a:stretch>
        </p:blipFill>
        <p:spPr>
          <a:xfrm>
            <a:off x="180975" y="1293813"/>
            <a:ext cx="8793163" cy="5010150"/>
          </a:xfrm>
        </p:spPr>
      </p:pic>
    </p:spTree>
    <p:extLst>
      <p:ext uri="{BB962C8B-B14F-4D97-AF65-F5344CB8AC3E}">
        <p14:creationId xmlns:p14="http://schemas.microsoft.com/office/powerpoint/2010/main" val="15312718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Title 1">
            <a:extLst>
              <a:ext uri="{FF2B5EF4-FFF2-40B4-BE49-F238E27FC236}">
                <a16:creationId xmlns:a16="http://schemas.microsoft.com/office/drawing/2014/main" id="{0AE2EC8A-FBCC-834D-AB1C-EEE2E0BEC0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Using SmartTables: Browsing Attributes</a:t>
            </a:r>
          </a:p>
        </p:txBody>
      </p:sp>
      <p:pic>
        <p:nvPicPr>
          <p:cNvPr id="29698" name="Picture 4">
            <a:extLst>
              <a:ext uri="{FF2B5EF4-FFF2-40B4-BE49-F238E27FC236}">
                <a16:creationId xmlns:a16="http://schemas.microsoft.com/office/drawing/2014/main" id="{27293FA7-68DE-8142-90A2-B6970C0D143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85888"/>
            <a:ext cx="9144000" cy="429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8188068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Title 1">
            <a:extLst>
              <a:ext uri="{FF2B5EF4-FFF2-40B4-BE49-F238E27FC236}">
                <a16:creationId xmlns:a16="http://schemas.microsoft.com/office/drawing/2014/main" id="{889B95BD-48D3-534B-BB5F-B63187477B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Using SmartTables: Browsing Attributes</a:t>
            </a:r>
          </a:p>
        </p:txBody>
      </p:sp>
      <p:pic>
        <p:nvPicPr>
          <p:cNvPr id="30722" name="Picture 4">
            <a:extLst>
              <a:ext uri="{FF2B5EF4-FFF2-40B4-BE49-F238E27FC236}">
                <a16:creationId xmlns:a16="http://schemas.microsoft.com/office/drawing/2014/main" id="{93B8447D-5F42-7243-BE2E-662B6BA73C7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20800"/>
            <a:ext cx="9144000" cy="4211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1994730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Title 1">
            <a:extLst>
              <a:ext uri="{FF2B5EF4-FFF2-40B4-BE49-F238E27FC236}">
                <a16:creationId xmlns:a16="http://schemas.microsoft.com/office/drawing/2014/main" id="{E5C790A9-70F3-AD49-AE84-E9F7BB7F60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3275" y="322263"/>
            <a:ext cx="7693025" cy="1139825"/>
          </a:xfrm>
        </p:spPr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SmartTable Transformations</a:t>
            </a:r>
          </a:p>
        </p:txBody>
      </p:sp>
      <p:sp>
        <p:nvSpPr>
          <p:cNvPr id="31746" name="Content Placeholder 2">
            <a:extLst>
              <a:ext uri="{FF2B5EF4-FFF2-40B4-BE49-F238E27FC236}">
                <a16:creationId xmlns:a16="http://schemas.microsoft.com/office/drawing/2014/main" id="{DE167D23-3669-254F-B38B-220AB49204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143000"/>
            <a:ext cx="7693025" cy="4797425"/>
          </a:xfrm>
        </p:spPr>
        <p:txBody>
          <a:bodyPr/>
          <a:lstStyle/>
          <a:p>
            <a:endParaRPr lang="en-US" altLang="en-US" sz="2000">
              <a:solidFill>
                <a:srgbClr val="FFFFFF"/>
              </a:solidFill>
              <a:ea typeface="ＭＳ Ｐゴシック" panose="020B0600070205080204" pitchFamily="34" charset="-128"/>
            </a:endParaRPr>
          </a:p>
          <a:p>
            <a:r>
              <a:rPr lang="en-US" altLang="en-US" sz="2000">
                <a:ea typeface="ＭＳ Ｐゴシック" panose="020B0600070205080204" pitchFamily="34" charset="-128"/>
              </a:rPr>
              <a:t>Create new columns that are computed from existing columns</a:t>
            </a:r>
          </a:p>
        </p:txBody>
      </p:sp>
    </p:spTree>
    <p:extLst>
      <p:ext uri="{BB962C8B-B14F-4D97-AF65-F5344CB8AC3E}">
        <p14:creationId xmlns:p14="http://schemas.microsoft.com/office/powerpoint/2010/main" val="28950758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Title 1">
            <a:extLst>
              <a:ext uri="{FF2B5EF4-FFF2-40B4-BE49-F238E27FC236}">
                <a16:creationId xmlns:a16="http://schemas.microsoft.com/office/drawing/2014/main" id="{D5C82A00-E346-9849-B79B-8E523F228D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altLang="en-US">
              <a:ea typeface="ＭＳ Ｐゴシック" panose="020B0600070205080204" pitchFamily="34" charset="-128"/>
            </a:endParaRPr>
          </a:p>
        </p:txBody>
      </p:sp>
      <p:sp>
        <p:nvSpPr>
          <p:cNvPr id="32770" name="Content Placeholder 2">
            <a:extLst>
              <a:ext uri="{FF2B5EF4-FFF2-40B4-BE49-F238E27FC236}">
                <a16:creationId xmlns:a16="http://schemas.microsoft.com/office/drawing/2014/main" id="{448F1F52-9CF8-BF4D-A44D-A287EA52F5F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>
                <a:ea typeface="ＭＳ Ｐゴシック" panose="020B0600070205080204" pitchFamily="34" charset="-128"/>
              </a:rPr>
              <a:t>Similarly, the following slides could be hidden to serve as reminders for what to show live</a:t>
            </a:r>
          </a:p>
        </p:txBody>
      </p:sp>
    </p:spTree>
    <p:extLst>
      <p:ext uri="{BB962C8B-B14F-4D97-AF65-F5344CB8AC3E}">
        <p14:creationId xmlns:p14="http://schemas.microsoft.com/office/powerpoint/2010/main" val="68133083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Title 1">
            <a:extLst>
              <a:ext uri="{FF2B5EF4-FFF2-40B4-BE49-F238E27FC236}">
                <a16:creationId xmlns:a16="http://schemas.microsoft.com/office/drawing/2014/main" id="{7AE41888-6258-2545-AA69-9B678683C6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2588" y="274638"/>
            <a:ext cx="8601075" cy="1143000"/>
          </a:xfrm>
        </p:spPr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Transformations: Reactions and Pathways of Metabolite</a:t>
            </a:r>
          </a:p>
        </p:txBody>
      </p:sp>
      <p:pic>
        <p:nvPicPr>
          <p:cNvPr id="33794" name="Picture 4">
            <a:extLst>
              <a:ext uri="{FF2B5EF4-FFF2-40B4-BE49-F238E27FC236}">
                <a16:creationId xmlns:a16="http://schemas.microsoft.com/office/drawing/2014/main" id="{F7BD8579-0C1D-3542-A143-C32333A71C9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77950"/>
            <a:ext cx="9144000" cy="477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Oval 6">
            <a:extLst>
              <a:ext uri="{FF2B5EF4-FFF2-40B4-BE49-F238E27FC236}">
                <a16:creationId xmlns:a16="http://schemas.microsoft.com/office/drawing/2014/main" id="{1B17FF33-8BB1-374B-98FA-C1CA120B5E7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5575" y="1322388"/>
            <a:ext cx="1811338" cy="708025"/>
          </a:xfrm>
          <a:prstGeom prst="ellipse">
            <a:avLst/>
          </a:prstGeom>
          <a:noFill/>
          <a:ln w="41275">
            <a:solidFill>
              <a:srgbClr val="FF6600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pPr algn="ctr">
              <a:lnSpc>
                <a:spcPct val="102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en-US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786646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Title 1">
            <a:extLst>
              <a:ext uri="{FF2B5EF4-FFF2-40B4-BE49-F238E27FC236}">
                <a16:creationId xmlns:a16="http://schemas.microsoft.com/office/drawing/2014/main" id="{E3D4E7F9-1BC6-C443-91E1-BBF8F7A52D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Transformations: Genes of Pathway</a:t>
            </a:r>
          </a:p>
        </p:txBody>
      </p:sp>
      <p:pic>
        <p:nvPicPr>
          <p:cNvPr id="34818" name="Content Placeholder 3">
            <a:extLst>
              <a:ext uri="{FF2B5EF4-FFF2-40B4-BE49-F238E27FC236}">
                <a16:creationId xmlns:a16="http://schemas.microsoft.com/office/drawing/2014/main" id="{C03208C7-78CB-D449-8621-CF234796564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30" b="1030"/>
          <a:stretch>
            <a:fillRect/>
          </a:stretch>
        </p:blipFill>
        <p:spPr>
          <a:xfrm>
            <a:off x="85725" y="1306513"/>
            <a:ext cx="9421813" cy="5368925"/>
          </a:xfrm>
        </p:spPr>
      </p:pic>
    </p:spTree>
    <p:extLst>
      <p:ext uri="{BB962C8B-B14F-4D97-AF65-F5344CB8AC3E}">
        <p14:creationId xmlns:p14="http://schemas.microsoft.com/office/powerpoint/2010/main" val="125474924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Title 1">
            <a:extLst>
              <a:ext uri="{FF2B5EF4-FFF2-40B4-BE49-F238E27FC236}">
                <a16:creationId xmlns:a16="http://schemas.microsoft.com/office/drawing/2014/main" id="{E550EC7E-ADF9-B84E-AC64-931F81BE0C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Transformations: New SmartTable from Column</a:t>
            </a:r>
          </a:p>
        </p:txBody>
      </p:sp>
      <p:pic>
        <p:nvPicPr>
          <p:cNvPr id="35842" name="Content Placeholder 3">
            <a:extLst>
              <a:ext uri="{FF2B5EF4-FFF2-40B4-BE49-F238E27FC236}">
                <a16:creationId xmlns:a16="http://schemas.microsoft.com/office/drawing/2014/main" id="{6D231CB6-C091-9F4D-957F-9706FA86DCD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436" b="6436"/>
          <a:stretch>
            <a:fillRect/>
          </a:stretch>
        </p:blipFill>
        <p:spPr>
          <a:xfrm>
            <a:off x="0" y="1258888"/>
            <a:ext cx="9698038" cy="5526087"/>
          </a:xfrm>
        </p:spPr>
      </p:pic>
    </p:spTree>
    <p:extLst>
      <p:ext uri="{BB962C8B-B14F-4D97-AF65-F5344CB8AC3E}">
        <p14:creationId xmlns:p14="http://schemas.microsoft.com/office/powerpoint/2010/main" val="11101965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itle 1">
            <a:extLst>
              <a:ext uri="{FF2B5EF4-FFF2-40B4-BE49-F238E27FC236}">
                <a16:creationId xmlns:a16="http://schemas.microsoft.com/office/drawing/2014/main" id="{CACC9F85-F85E-834D-A788-4CB0AD54E4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155575"/>
            <a:ext cx="7693025" cy="1139825"/>
          </a:xfrm>
        </p:spPr>
        <p:txBody>
          <a:bodyPr/>
          <a:lstStyle/>
          <a:p>
            <a:r>
              <a:rPr lang="en-US" altLang="en-US" dirty="0" err="1">
                <a:ea typeface="ＭＳ Ｐゴシック" panose="020B0600070205080204" pitchFamily="34" charset="-128"/>
              </a:rPr>
              <a:t>SmartTables</a:t>
            </a:r>
            <a:endParaRPr lang="en-US" altLang="en-US" dirty="0">
              <a:ea typeface="ＭＳ Ｐゴシック" panose="020B0600070205080204" pitchFamily="34" charset="-128"/>
            </a:endParaRPr>
          </a:p>
        </p:txBody>
      </p:sp>
      <p:sp>
        <p:nvSpPr>
          <p:cNvPr id="18434" name="Content Placeholder 2">
            <a:extLst>
              <a:ext uri="{FF2B5EF4-FFF2-40B4-BE49-F238E27FC236}">
                <a16:creationId xmlns:a16="http://schemas.microsoft.com/office/drawing/2014/main" id="{6BADC53E-5FAF-A448-B066-2DCB0BA363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43000"/>
            <a:ext cx="7693025" cy="5178425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altLang="en-US">
                <a:ea typeface="ＭＳ Ｐゴシック" panose="020B0600070205080204" pitchFamily="34" charset="-128"/>
              </a:rPr>
              <a:t>Define lists of database objects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altLang="en-US">
                <a:latin typeface="Arial Narrow" panose="020B0604020202020204" pitchFamily="34" charset="0"/>
              </a:rPr>
              <a:t>Genes, metabolites, pathways, sequence regions, …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altLang="en-US">
                <a:ea typeface="ＭＳ Ｐゴシック" panose="020B0600070205080204" pitchFamily="34" charset="-128"/>
              </a:rPr>
              <a:t>Browse their properties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altLang="en-US">
                <a:ea typeface="ＭＳ Ｐゴシック" panose="020B0600070205080204" pitchFamily="34" charset="-128"/>
              </a:rPr>
              <a:t>Transform them into related objects</a:t>
            </a:r>
            <a:br>
              <a:rPr lang="en-US" altLang="en-US">
                <a:ea typeface="ＭＳ Ｐゴシック" panose="020B0600070205080204" pitchFamily="34" charset="-128"/>
              </a:rPr>
            </a:br>
            <a:r>
              <a:rPr lang="en-US" altLang="en-US">
                <a:ea typeface="ＭＳ Ｐゴシック" panose="020B0600070205080204" pitchFamily="34" charset="-128"/>
              </a:rPr>
              <a:t> (eg: transform list of genes → list of pathways)</a:t>
            </a:r>
          </a:p>
          <a:p>
            <a:pPr>
              <a:buFont typeface="Arial" panose="020B0604020202020204" pitchFamily="34" charset="0"/>
              <a:buChar char="•"/>
            </a:pPr>
            <a:endParaRPr lang="en-US" altLang="en-US">
              <a:ea typeface="ＭＳ Ｐゴシック" panose="020B0600070205080204" pitchFamily="34" charset="-128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altLang="en-US">
                <a:ea typeface="ＭＳ Ｐゴシック" panose="020B0600070205080204" pitchFamily="34" charset="-128"/>
              </a:rPr>
              <a:t>Filter and combine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altLang="en-US">
                <a:ea typeface="ＭＳ Ｐゴシック" panose="020B0600070205080204" pitchFamily="34" charset="-128"/>
              </a:rPr>
              <a:t>Share with public or specific collaborators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altLang="en-US">
                <a:ea typeface="ＭＳ Ｐゴシック" panose="020B0600070205080204" pitchFamily="34" charset="-128"/>
              </a:rPr>
              <a:t>Export to spreadsheet</a:t>
            </a:r>
          </a:p>
          <a:p>
            <a:pPr>
              <a:buFont typeface="Arial" panose="020B0604020202020204" pitchFamily="34" charset="0"/>
              <a:buChar char="•"/>
            </a:pPr>
            <a:endParaRPr lang="en-US" altLang="en-US">
              <a:ea typeface="ＭＳ Ｐゴシック" panose="020B0600070205080204" pitchFamily="34" charset="-128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altLang="en-US">
                <a:ea typeface="ＭＳ Ｐゴシック" panose="020B0600070205080204" pitchFamily="34" charset="-128"/>
              </a:rPr>
              <a:t>Omics analyses</a:t>
            </a:r>
          </a:p>
          <a:p>
            <a:pPr>
              <a:buFont typeface="Arial" panose="020B0604020202020204" pitchFamily="34" charset="0"/>
              <a:buChar char="•"/>
            </a:pPr>
            <a:endParaRPr lang="en-US" altLang="en-US">
              <a:ea typeface="ＭＳ Ｐゴシック" panose="020B0600070205080204" pitchFamily="34" charset="-128"/>
            </a:endParaRPr>
          </a:p>
          <a:p>
            <a:pPr>
              <a:buFont typeface="Arial" panose="020B0604020202020204" pitchFamily="34" charset="0"/>
              <a:buChar char="•"/>
            </a:pPr>
            <a:endParaRPr lang="en-US" altLang="en-US"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81507650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Title 1">
            <a:extLst>
              <a:ext uri="{FF2B5EF4-FFF2-40B4-BE49-F238E27FC236}">
                <a16:creationId xmlns:a16="http://schemas.microsoft.com/office/drawing/2014/main" id="{2275D0F7-7134-BA4C-A84D-BC6ED6411D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8586" y="597877"/>
            <a:ext cx="8513640" cy="697523"/>
          </a:xfrm>
        </p:spPr>
        <p:txBody>
          <a:bodyPr/>
          <a:lstStyle/>
          <a:p>
            <a:r>
              <a:rPr lang="en-US" altLang="en-US" dirty="0">
                <a:ea typeface="ＭＳ Ｐゴシック" panose="020B0600070205080204" pitchFamily="34" charset="-128"/>
              </a:rPr>
              <a:t>Using </a:t>
            </a:r>
            <a:r>
              <a:rPr lang="en-US" altLang="en-US" dirty="0" err="1">
                <a:ea typeface="ＭＳ Ｐゴシック" panose="020B0600070205080204" pitchFamily="34" charset="-128"/>
              </a:rPr>
              <a:t>SmartTables</a:t>
            </a:r>
            <a:r>
              <a:rPr lang="en-US" altLang="en-US" dirty="0">
                <a:ea typeface="ＭＳ Ｐゴシック" panose="020B0600070205080204" pitchFamily="34" charset="-128"/>
              </a:rPr>
              <a:t>: </a:t>
            </a:r>
            <a:r>
              <a:rPr lang="en-US" altLang="en-US" dirty="0" err="1">
                <a:ea typeface="ＭＳ Ｐゴシック" panose="020B0600070205080204" pitchFamily="34" charset="-128"/>
              </a:rPr>
              <a:t>SmartTable</a:t>
            </a:r>
            <a:r>
              <a:rPr lang="en-US" altLang="en-US" dirty="0">
                <a:ea typeface="ＭＳ Ｐゴシック" panose="020B0600070205080204" pitchFamily="34" charset="-128"/>
              </a:rPr>
              <a:t> Transformations</a:t>
            </a:r>
          </a:p>
        </p:txBody>
      </p:sp>
      <p:sp>
        <p:nvSpPr>
          <p:cNvPr id="36866" name="Content Placeholder 2">
            <a:extLst>
              <a:ext uri="{FF2B5EF4-FFF2-40B4-BE49-F238E27FC236}">
                <a16:creationId xmlns:a16="http://schemas.microsoft.com/office/drawing/2014/main" id="{8F89A5F0-E2FC-A544-B76C-E8C15BB48C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143000"/>
            <a:ext cx="7693025" cy="4797425"/>
          </a:xfrm>
        </p:spPr>
        <p:txBody>
          <a:bodyPr/>
          <a:lstStyle/>
          <a:p>
            <a:endParaRPr lang="en-US" altLang="en-US" sz="2000" dirty="0">
              <a:solidFill>
                <a:srgbClr val="FFFFFF"/>
              </a:solidFill>
              <a:ea typeface="ＭＳ Ｐゴシック" panose="020B0600070205080204" pitchFamily="34" charset="-128"/>
            </a:endParaRPr>
          </a:p>
          <a:p>
            <a:r>
              <a:rPr lang="en-US" altLang="en-US" sz="2000" dirty="0">
                <a:ea typeface="ＭＳ Ｐゴシック" panose="020B0600070205080204" pitchFamily="34" charset="-128"/>
              </a:rPr>
              <a:t>Find all genes that are regulated by a transcriptional regulator.</a:t>
            </a:r>
          </a:p>
          <a:p>
            <a:endParaRPr lang="en-US" altLang="en-US" sz="2000" dirty="0">
              <a:ea typeface="ＭＳ Ｐゴシック" panose="020B0600070205080204" pitchFamily="34" charset="-128"/>
            </a:endParaRPr>
          </a:p>
          <a:p>
            <a:r>
              <a:rPr lang="en-US" altLang="en-US" sz="2000" dirty="0">
                <a:ea typeface="ＭＳ Ｐゴシック" panose="020B0600070205080204" pitchFamily="34" charset="-128"/>
              </a:rPr>
              <a:t>Create a </a:t>
            </a:r>
            <a:r>
              <a:rPr lang="en-US" altLang="en-US" sz="2000" dirty="0" err="1">
                <a:ea typeface="ＭＳ Ｐゴシック" panose="020B0600070205080204" pitchFamily="34" charset="-128"/>
              </a:rPr>
              <a:t>SmartTable</a:t>
            </a:r>
            <a:r>
              <a:rPr lang="en-US" altLang="en-US" sz="2000" dirty="0">
                <a:ea typeface="ＭＳ Ｐゴシック" panose="020B0600070205080204" pitchFamily="34" charset="-128"/>
              </a:rPr>
              <a:t> that contains the transcription factor.</a:t>
            </a:r>
          </a:p>
          <a:p>
            <a:r>
              <a:rPr lang="en-US" altLang="en-US" sz="2000" dirty="0">
                <a:ea typeface="ＭＳ Ｐゴシック" panose="020B0600070205080204" pitchFamily="34" charset="-128"/>
              </a:rPr>
              <a:t>In the “Transforms” menu, select “Regulation – genes regulated by polypeptide, complex, or RNA”.</a:t>
            </a:r>
          </a:p>
          <a:p>
            <a:r>
              <a:rPr lang="en-US" altLang="en-US" sz="2000" dirty="0">
                <a:ea typeface="ＭＳ Ｐゴシック" panose="020B0600070205080204" pitchFamily="34" charset="-128"/>
              </a:rPr>
              <a:t>A new column containing all genes regulated by the transcription factor is generated.  </a:t>
            </a:r>
          </a:p>
          <a:p>
            <a:r>
              <a:rPr lang="en-US" altLang="en-US" sz="2000" dirty="0">
                <a:ea typeface="ＭＳ Ｐゴシック" panose="020B0600070205080204" pitchFamily="34" charset="-128"/>
              </a:rPr>
              <a:t>This </a:t>
            </a:r>
            <a:r>
              <a:rPr lang="en-US" altLang="en-US" sz="2000" dirty="0" err="1">
                <a:ea typeface="ＭＳ Ｐゴシック" panose="020B0600070205080204" pitchFamily="34" charset="-128"/>
              </a:rPr>
              <a:t>SmartTable</a:t>
            </a:r>
            <a:r>
              <a:rPr lang="en-US" altLang="en-US" sz="2000" dirty="0">
                <a:ea typeface="ＭＳ Ｐゴシック" panose="020B0600070205080204" pitchFamily="34" charset="-128"/>
              </a:rPr>
              <a:t> can be further transformed, e.g. into metabolic pathways.</a:t>
            </a:r>
          </a:p>
          <a:p>
            <a:r>
              <a:rPr lang="en-US" altLang="en-US" sz="2000" dirty="0">
                <a:ea typeface="ＭＳ Ｐゴシック" panose="020B0600070205080204" pitchFamily="34" charset="-128"/>
              </a:rPr>
              <a:t>The resulting lists can be exported.</a:t>
            </a:r>
          </a:p>
        </p:txBody>
      </p:sp>
    </p:spTree>
    <p:extLst>
      <p:ext uri="{BB962C8B-B14F-4D97-AF65-F5344CB8AC3E}">
        <p14:creationId xmlns:p14="http://schemas.microsoft.com/office/powerpoint/2010/main" val="263752780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Title 1">
            <a:extLst>
              <a:ext uri="{FF2B5EF4-FFF2-40B4-BE49-F238E27FC236}">
                <a16:creationId xmlns:a16="http://schemas.microsoft.com/office/drawing/2014/main" id="{023088FA-5F27-5943-A287-FF55454891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140676"/>
            <a:ext cx="7693025" cy="1139825"/>
          </a:xfrm>
        </p:spPr>
        <p:txBody>
          <a:bodyPr/>
          <a:lstStyle/>
          <a:p>
            <a:r>
              <a:rPr lang="en-US" altLang="en-US" dirty="0">
                <a:ea typeface="ＭＳ Ｐゴシック" panose="020B0600070205080204" pitchFamily="34" charset="-128"/>
              </a:rPr>
              <a:t>Using </a:t>
            </a:r>
            <a:r>
              <a:rPr lang="en-US" altLang="en-US" dirty="0" err="1">
                <a:ea typeface="ＭＳ Ｐゴシック" panose="020B0600070205080204" pitchFamily="34" charset="-128"/>
              </a:rPr>
              <a:t>SmartTables</a:t>
            </a:r>
            <a:r>
              <a:rPr lang="en-US" altLang="en-US" dirty="0">
                <a:ea typeface="ＭＳ Ｐゴシック" panose="020B0600070205080204" pitchFamily="34" charset="-128"/>
              </a:rPr>
              <a:t>: Attributes</a:t>
            </a:r>
          </a:p>
        </p:txBody>
      </p:sp>
      <p:sp>
        <p:nvSpPr>
          <p:cNvPr id="37890" name="Content Placeholder 2">
            <a:extLst>
              <a:ext uri="{FF2B5EF4-FFF2-40B4-BE49-F238E27FC236}">
                <a16:creationId xmlns:a16="http://schemas.microsoft.com/office/drawing/2014/main" id="{EE4170B3-62D5-B548-A8F1-9470C8F3FA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95400"/>
            <a:ext cx="7693025" cy="4797425"/>
          </a:xfrm>
        </p:spPr>
        <p:txBody>
          <a:bodyPr/>
          <a:lstStyle/>
          <a:p>
            <a:r>
              <a:rPr lang="en-US" altLang="en-US" sz="2000" dirty="0">
                <a:ea typeface="ＭＳ Ｐゴシック" panose="020B0600070205080204" pitchFamily="34" charset="-128"/>
              </a:rPr>
              <a:t>Find the chromosome positions of all genes encoding enzymes of a pathway, sort by position.  Find regulators of those genes. </a:t>
            </a:r>
          </a:p>
          <a:p>
            <a:endParaRPr lang="en-US" altLang="en-US" sz="900" dirty="0">
              <a:ea typeface="ＭＳ Ｐゴシック" panose="020B0600070205080204" pitchFamily="34" charset="-128"/>
            </a:endParaRPr>
          </a:p>
          <a:p>
            <a:r>
              <a:rPr lang="en-US" altLang="en-US" sz="2000" dirty="0">
                <a:ea typeface="ＭＳ Ｐゴシック" panose="020B0600070205080204" pitchFamily="34" charset="-128"/>
              </a:rPr>
              <a:t>Create a group that contains the pathway.</a:t>
            </a:r>
          </a:p>
          <a:p>
            <a:r>
              <a:rPr lang="en-US" altLang="en-US" sz="2000" dirty="0">
                <a:ea typeface="ＭＳ Ｐゴシック" panose="020B0600070205080204" pitchFamily="34" charset="-128"/>
              </a:rPr>
              <a:t>In the “Transforms” menu, select “Genes of pathway”.</a:t>
            </a:r>
          </a:p>
          <a:p>
            <a:r>
              <a:rPr lang="en-US" altLang="en-US" sz="2000" dirty="0">
                <a:ea typeface="ＭＳ Ｐゴシック" panose="020B0600070205080204" pitchFamily="34" charset="-128"/>
              </a:rPr>
              <a:t>Select gene column and select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altLang="en-US" sz="2000" dirty="0">
                <a:latin typeface="Arial Narrow" panose="020B0604020202020204" pitchFamily="34" charset="0"/>
              </a:rPr>
              <a:t>Operations &gt; New &gt; Group from column    OR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altLang="en-US" sz="2000" dirty="0">
                <a:latin typeface="Arial Narrow" panose="020B0604020202020204" pitchFamily="34" charset="0"/>
              </a:rPr>
              <a:t>Click “+” at top of gene column</a:t>
            </a:r>
          </a:p>
          <a:p>
            <a:r>
              <a:rPr lang="en-US" altLang="en-US" sz="2000" dirty="0">
                <a:ea typeface="ＭＳ Ｐゴシック" panose="020B0600070205080204" pitchFamily="34" charset="-128"/>
              </a:rPr>
              <a:t>Select “left-end-position” from “Add Property Column” menu and add.</a:t>
            </a:r>
          </a:p>
          <a:p>
            <a:r>
              <a:rPr lang="en-US" altLang="en-US" sz="2000" dirty="0">
                <a:ea typeface="ＭＳ Ｐゴシック" panose="020B0600070205080204" pitchFamily="34" charset="-128"/>
              </a:rPr>
              <a:t>Sort by position by clicking on arrow in column header.</a:t>
            </a:r>
          </a:p>
          <a:p>
            <a:r>
              <a:rPr lang="en-US" altLang="en-US" sz="2000" dirty="0">
                <a:ea typeface="ＭＳ Ｐゴシック" panose="020B0600070205080204" pitchFamily="34" charset="-128"/>
              </a:rPr>
              <a:t> Select “Direct regulators of gene” from “Add Transform Column” menu.</a:t>
            </a:r>
          </a:p>
        </p:txBody>
      </p:sp>
    </p:spTree>
    <p:extLst>
      <p:ext uri="{BB962C8B-B14F-4D97-AF65-F5344CB8AC3E}">
        <p14:creationId xmlns:p14="http://schemas.microsoft.com/office/powerpoint/2010/main" val="272889506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Title 1">
            <a:extLst>
              <a:ext uri="{FF2B5EF4-FFF2-40B4-BE49-F238E27FC236}">
                <a16:creationId xmlns:a16="http://schemas.microsoft.com/office/drawing/2014/main" id="{F2FB9CAB-0E82-9843-9DFC-84B6B08FBD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155575"/>
            <a:ext cx="7693025" cy="1139825"/>
          </a:xfrm>
        </p:spPr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Genes of Aspartate Superpathway</a:t>
            </a:r>
          </a:p>
        </p:txBody>
      </p:sp>
      <p:pic>
        <p:nvPicPr>
          <p:cNvPr id="38914" name="Content Placeholder 3" descr="Screen shot 2011-04-22 at 1.36.45 PM.png">
            <a:extLst>
              <a:ext uri="{FF2B5EF4-FFF2-40B4-BE49-F238E27FC236}">
                <a16:creationId xmlns:a16="http://schemas.microsoft.com/office/drawing/2014/main" id="{8762AB73-165D-FD4B-BCF5-49F0CA26DB2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1262" r="-21262"/>
          <a:stretch>
            <a:fillRect/>
          </a:stretch>
        </p:blipFill>
        <p:spPr>
          <a:xfrm>
            <a:off x="685800" y="1524000"/>
            <a:ext cx="7693025" cy="4797425"/>
          </a:xfrm>
        </p:spPr>
      </p:pic>
    </p:spTree>
    <p:extLst>
      <p:ext uri="{BB962C8B-B14F-4D97-AF65-F5344CB8AC3E}">
        <p14:creationId xmlns:p14="http://schemas.microsoft.com/office/powerpoint/2010/main" val="252320451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Title 1">
            <a:extLst>
              <a:ext uri="{FF2B5EF4-FFF2-40B4-BE49-F238E27FC236}">
                <a16:creationId xmlns:a16="http://schemas.microsoft.com/office/drawing/2014/main" id="{FCD3FF96-0C10-0E40-8C4A-52AB62C00A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Transforms</a:t>
            </a:r>
          </a:p>
        </p:txBody>
      </p:sp>
      <p:pic>
        <p:nvPicPr>
          <p:cNvPr id="39938" name="Content Placeholder 7">
            <a:extLst>
              <a:ext uri="{FF2B5EF4-FFF2-40B4-BE49-F238E27FC236}">
                <a16:creationId xmlns:a16="http://schemas.microsoft.com/office/drawing/2014/main" id="{DB493779-B4B4-424C-AB74-470D6375EB3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36575" y="1143000"/>
            <a:ext cx="7686675" cy="5075238"/>
          </a:xfrm>
        </p:spPr>
      </p:pic>
    </p:spTree>
    <p:extLst>
      <p:ext uri="{BB962C8B-B14F-4D97-AF65-F5344CB8AC3E}">
        <p14:creationId xmlns:p14="http://schemas.microsoft.com/office/powerpoint/2010/main" val="54184246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Title 1">
            <a:extLst>
              <a:ext uri="{FF2B5EF4-FFF2-40B4-BE49-F238E27FC236}">
                <a16:creationId xmlns:a16="http://schemas.microsoft.com/office/drawing/2014/main" id="{19D2E07C-7E42-424A-8B6E-E6E13E110F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Other Operations on SmartTables</a:t>
            </a:r>
          </a:p>
        </p:txBody>
      </p:sp>
      <p:sp>
        <p:nvSpPr>
          <p:cNvPr id="40962" name="Content Placeholder 2">
            <a:extLst>
              <a:ext uri="{FF2B5EF4-FFF2-40B4-BE49-F238E27FC236}">
                <a16:creationId xmlns:a16="http://schemas.microsoft.com/office/drawing/2014/main" id="{73D8AB23-D311-DE46-8B63-6EF31310A58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Set union, intersection, difference among two SmartTables</a:t>
            </a:r>
          </a:p>
          <a:p>
            <a:endParaRPr lang="en-US" altLang="en-US">
              <a:ea typeface="ＭＳ Ｐゴシック" panose="020B0600070205080204" pitchFamily="34" charset="-128"/>
            </a:endParaRPr>
          </a:p>
          <a:p>
            <a:r>
              <a:rPr lang="en-US" altLang="en-US">
                <a:ea typeface="ＭＳ Ｐゴシック" panose="020B0600070205080204" pitchFamily="34" charset="-128"/>
              </a:rPr>
              <a:t>Filter SmartTable rows to keep/reject all rows containing specified value or substring or regular expression</a:t>
            </a:r>
          </a:p>
          <a:p>
            <a:endParaRPr lang="en-US" altLang="en-US">
              <a:ea typeface="ＭＳ Ｐゴシック" panose="020B0600070205080204" pitchFamily="34" charset="-128"/>
            </a:endParaRPr>
          </a:p>
          <a:p>
            <a:r>
              <a:rPr lang="en-US" altLang="en-US">
                <a:ea typeface="ＭＳ Ｐゴシック" panose="020B0600070205080204" pitchFamily="34" charset="-128"/>
              </a:rPr>
              <a:t>Share SmartTable with public or specified users</a:t>
            </a:r>
          </a:p>
          <a:p>
            <a:endParaRPr lang="en-US" altLang="en-US">
              <a:ea typeface="ＭＳ Ｐゴシック" panose="020B0600070205080204" pitchFamily="34" charset="-128"/>
            </a:endParaRPr>
          </a:p>
          <a:p>
            <a:r>
              <a:rPr lang="en-US" altLang="en-US">
                <a:ea typeface="ＭＳ Ｐゴシック" panose="020B0600070205080204" pitchFamily="34" charset="-128"/>
              </a:rPr>
              <a:t>Freeze SmartTable for publication</a:t>
            </a:r>
          </a:p>
          <a:p>
            <a:endParaRPr lang="en-US" altLang="en-US">
              <a:ea typeface="ＭＳ Ｐゴシック" panose="020B0600070205080204" pitchFamily="34" charset="-128"/>
            </a:endParaRPr>
          </a:p>
          <a:p>
            <a:endParaRPr lang="en-US" altLang="en-US"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87933268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Title 1">
            <a:extLst>
              <a:ext uri="{FF2B5EF4-FFF2-40B4-BE49-F238E27FC236}">
                <a16:creationId xmlns:a16="http://schemas.microsoft.com/office/drawing/2014/main" id="{34E20CF1-D783-8947-B0BC-B6CF0611C9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Genes, Sequences, Regions….</a:t>
            </a:r>
          </a:p>
        </p:txBody>
      </p:sp>
      <p:pic>
        <p:nvPicPr>
          <p:cNvPr id="41986" name="Picture 6" descr="Screen shot 2012-07-31 at 10.01.19 PM.png">
            <a:extLst>
              <a:ext uri="{FF2B5EF4-FFF2-40B4-BE49-F238E27FC236}">
                <a16:creationId xmlns:a16="http://schemas.microsoft.com/office/drawing/2014/main" id="{E72F0302-4DA4-F148-A948-5ADDEBECCC8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17600"/>
            <a:ext cx="9144000" cy="4603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75750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Title 1">
            <a:extLst>
              <a:ext uri="{FF2B5EF4-FFF2-40B4-BE49-F238E27FC236}">
                <a16:creationId xmlns:a16="http://schemas.microsoft.com/office/drawing/2014/main" id="{B9BCB347-FD5F-3E4F-876A-BA3EE68E5D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Set Operations on SmartTables</a:t>
            </a:r>
          </a:p>
        </p:txBody>
      </p:sp>
      <p:pic>
        <p:nvPicPr>
          <p:cNvPr id="43010" name="Picture 3" descr="Screen shot 2012-07-31 at 10.27.34 PM.png">
            <a:extLst>
              <a:ext uri="{FF2B5EF4-FFF2-40B4-BE49-F238E27FC236}">
                <a16:creationId xmlns:a16="http://schemas.microsoft.com/office/drawing/2014/main" id="{99295DDB-25F9-854D-BB0E-2C86E737E35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143000"/>
            <a:ext cx="7315200" cy="5094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0799836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Title 4">
            <a:extLst>
              <a:ext uri="{FF2B5EF4-FFF2-40B4-BE49-F238E27FC236}">
                <a16:creationId xmlns:a16="http://schemas.microsoft.com/office/drawing/2014/main" id="{84E8E876-F312-6644-B5BC-87EFFF1C4F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Alignment Viewer</a:t>
            </a:r>
          </a:p>
        </p:txBody>
      </p:sp>
      <p:pic>
        <p:nvPicPr>
          <p:cNvPr id="44034" name="Picture 1" descr="aviewer.png">
            <a:extLst>
              <a:ext uri="{FF2B5EF4-FFF2-40B4-BE49-F238E27FC236}">
                <a16:creationId xmlns:a16="http://schemas.microsoft.com/office/drawing/2014/main" id="{77FFA936-3465-EA4F-8D31-F42461077BA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447800"/>
            <a:ext cx="7620000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81522141"/>
      </p:ext>
    </p:extLst>
  </p:cSld>
  <p:clrMapOvr>
    <a:masterClrMapping/>
  </p:clrMapOvr>
  <p:transition spd="slow"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Title 4">
            <a:extLst>
              <a:ext uri="{FF2B5EF4-FFF2-40B4-BE49-F238E27FC236}">
                <a16:creationId xmlns:a16="http://schemas.microsoft.com/office/drawing/2014/main" id="{6E642944-1359-C847-8733-4851A02139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Frozen SmartTables</a:t>
            </a:r>
          </a:p>
        </p:txBody>
      </p:sp>
      <p:pic>
        <p:nvPicPr>
          <p:cNvPr id="45058" name="Content Placeholder 4" descr="Screen Shot 2014-03-18 at 13.08.15 .png">
            <a:extLst>
              <a:ext uri="{FF2B5EF4-FFF2-40B4-BE49-F238E27FC236}">
                <a16:creationId xmlns:a16="http://schemas.microsoft.com/office/drawing/2014/main" id="{47915779-444C-B547-9B9F-6355679A97C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29" r="2629"/>
          <a:stretch>
            <a:fillRect/>
          </a:stretch>
        </p:blipFill>
        <p:spPr>
          <a:xfrm>
            <a:off x="762000" y="1066800"/>
            <a:ext cx="7693025" cy="4797425"/>
          </a:xfrm>
        </p:spPr>
      </p:pic>
    </p:spTree>
    <p:extLst>
      <p:ext uri="{BB962C8B-B14F-4D97-AF65-F5344CB8AC3E}">
        <p14:creationId xmlns:p14="http://schemas.microsoft.com/office/powerpoint/2010/main" val="68025202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Title 4">
            <a:extLst>
              <a:ext uri="{FF2B5EF4-FFF2-40B4-BE49-F238E27FC236}">
                <a16:creationId xmlns:a16="http://schemas.microsoft.com/office/drawing/2014/main" id="{6EF9B15F-48A9-A74B-85F3-323F3322E8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Collapsible Columns, Select Rows By Number </a:t>
            </a:r>
          </a:p>
        </p:txBody>
      </p:sp>
      <p:pic>
        <p:nvPicPr>
          <p:cNvPr id="46082" name="Content Placeholder 1" descr="Screen Shot 2014-03-18 at 13.34.26 .png">
            <a:extLst>
              <a:ext uri="{FF2B5EF4-FFF2-40B4-BE49-F238E27FC236}">
                <a16:creationId xmlns:a16="http://schemas.microsoft.com/office/drawing/2014/main" id="{0BD645D8-75A0-FA45-9943-BF46359664B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355" r="21568" b="14355"/>
          <a:stretch>
            <a:fillRect/>
          </a:stretch>
        </p:blipFill>
        <p:spPr>
          <a:xfrm>
            <a:off x="304800" y="1143000"/>
            <a:ext cx="4064000" cy="3435350"/>
          </a:xfrm>
        </p:spPr>
      </p:pic>
      <p:pic>
        <p:nvPicPr>
          <p:cNvPr id="46083" name="Picture 2" descr="Screen Shot 2014-03-18 at 13.35.39 .png">
            <a:extLst>
              <a:ext uri="{FF2B5EF4-FFF2-40B4-BE49-F238E27FC236}">
                <a16:creationId xmlns:a16="http://schemas.microsoft.com/office/drawing/2014/main" id="{D7A25ABF-552A-DE4F-AC01-5227B37FF32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3276600"/>
            <a:ext cx="6083300" cy="294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315334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Title 1">
            <a:extLst>
              <a:ext uri="{FF2B5EF4-FFF2-40B4-BE49-F238E27FC236}">
                <a16:creationId xmlns:a16="http://schemas.microsoft.com/office/drawing/2014/main" id="{45C53320-BC8F-3747-938D-37BAD78925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SmartTables Location</a:t>
            </a:r>
          </a:p>
        </p:txBody>
      </p:sp>
      <p:sp>
        <p:nvSpPr>
          <p:cNvPr id="19458" name="Content Placeholder 2">
            <a:extLst>
              <a:ext uri="{FF2B5EF4-FFF2-40B4-BE49-F238E27FC236}">
                <a16:creationId xmlns:a16="http://schemas.microsoft.com/office/drawing/2014/main" id="{21591F4A-448C-6643-AAFD-66656296491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endParaRPr lang="en-US" altLang="en-US">
              <a:ea typeface="ＭＳ Ｐゴシック" panose="020B0600070205080204" pitchFamily="34" charset="-128"/>
            </a:endParaRPr>
          </a:p>
          <a:p>
            <a:pPr>
              <a:buFont typeface="Arial" panose="020B0604020202020204" pitchFamily="34" charset="0"/>
              <a:buChar char="•"/>
            </a:pPr>
            <a:endParaRPr lang="en-US" altLang="en-US">
              <a:ea typeface="ＭＳ Ｐゴシック" panose="020B0600070205080204" pitchFamily="34" charset="-128"/>
            </a:endParaRPr>
          </a:p>
          <a:p>
            <a:pPr>
              <a:buFont typeface="Arial" panose="020B0604020202020204" pitchFamily="34" charset="0"/>
              <a:buChar char="•"/>
            </a:pPr>
            <a:endParaRPr lang="en-US" altLang="en-US">
              <a:ea typeface="ＭＳ Ｐゴシック" panose="020B0600070205080204" pitchFamily="34" charset="-128"/>
            </a:endParaRPr>
          </a:p>
          <a:p>
            <a:pPr>
              <a:buFont typeface="Arial" panose="020B0604020202020204" pitchFamily="34" charset="0"/>
              <a:buChar char="•"/>
            </a:pPr>
            <a:endParaRPr lang="en-US" altLang="en-US">
              <a:ea typeface="ＭＳ Ｐゴシック" panose="020B0600070205080204" pitchFamily="34" charset="-128"/>
            </a:endParaRPr>
          </a:p>
          <a:p>
            <a:endParaRPr lang="en-US" altLang="en-US">
              <a:ea typeface="ＭＳ Ｐゴシック" panose="020B0600070205080204" pitchFamily="34" charset="-128"/>
            </a:endParaRPr>
          </a:p>
          <a:p>
            <a:r>
              <a:rPr lang="en-US" altLang="en-US">
                <a:ea typeface="ＭＳ Ｐゴシック" panose="020B0600070205080204" pitchFamily="34" charset="-128"/>
              </a:rPr>
              <a:t>BioCyc.org, HumanCyc.org, EcoCyc.org…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altLang="en-US">
                <a:ea typeface="ＭＳ Ｐゴシック" panose="020B0600070205080204" pitchFamily="34" charset="-128"/>
              </a:rPr>
              <a:t>To create saved SmartTables, create a (free) BioCyc account for yourself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altLang="en-US">
                <a:ea typeface="ＭＳ Ｐゴシック" panose="020B0600070205080204" pitchFamily="34" charset="-128"/>
              </a:rPr>
              <a:t>From the web menu: </a:t>
            </a:r>
          </a:p>
          <a:p>
            <a:r>
              <a:rPr lang="en-US" altLang="en-US">
                <a:ea typeface="ＭＳ Ｐゴシック" panose="020B0600070205080204" pitchFamily="34" charset="-128"/>
              </a:rPr>
              <a:t>	SmartTables-&gt;My SmartTables</a:t>
            </a:r>
          </a:p>
          <a:p>
            <a:endParaRPr lang="en-US" altLang="en-US">
              <a:ea typeface="ＭＳ Ｐゴシック" panose="020B0600070205080204" pitchFamily="34" charset="-128"/>
            </a:endParaRPr>
          </a:p>
          <a:p>
            <a:endParaRPr lang="en-US" altLang="en-US">
              <a:ea typeface="ＭＳ Ｐゴシック" panose="020B0600070205080204" pitchFamily="34" charset="-128"/>
            </a:endParaRPr>
          </a:p>
          <a:p>
            <a:endParaRPr lang="en-US" altLang="en-US">
              <a:ea typeface="ＭＳ Ｐゴシック" panose="020B0600070205080204" pitchFamily="34" charset="-128"/>
            </a:endParaRPr>
          </a:p>
          <a:p>
            <a:endParaRPr lang="en-US" altLang="en-US">
              <a:ea typeface="ＭＳ Ｐゴシック" panose="020B0600070205080204" pitchFamily="34" charset="-128"/>
            </a:endParaRPr>
          </a:p>
        </p:txBody>
      </p:sp>
      <p:pic>
        <p:nvPicPr>
          <p:cNvPr id="19459" name="Picture 1">
            <a:extLst>
              <a:ext uri="{FF2B5EF4-FFF2-40B4-BE49-F238E27FC236}">
                <a16:creationId xmlns:a16="http://schemas.microsoft.com/office/drawing/2014/main" id="{0467777D-A700-7146-BF81-076BC76A654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363" y="381000"/>
            <a:ext cx="7340600" cy="3090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Oval 2">
            <a:extLst>
              <a:ext uri="{FF2B5EF4-FFF2-40B4-BE49-F238E27FC236}">
                <a16:creationId xmlns:a16="http://schemas.microsoft.com/office/drawing/2014/main" id="{C8DE58FC-753A-CB44-8C3F-A680AF0A4C8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38600" y="914400"/>
            <a:ext cx="1052513" cy="552450"/>
          </a:xfrm>
          <a:prstGeom prst="ellipse">
            <a:avLst/>
          </a:prstGeom>
          <a:noFill/>
          <a:ln w="41275">
            <a:solidFill>
              <a:srgbClr val="9AD8FF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pPr algn="ctr">
              <a:lnSpc>
                <a:spcPct val="102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en-US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9319127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Title 4">
            <a:extLst>
              <a:ext uri="{FF2B5EF4-FFF2-40B4-BE49-F238E27FC236}">
                <a16:creationId xmlns:a16="http://schemas.microsoft.com/office/drawing/2014/main" id="{EA7E9AF2-71B2-0F42-9CE9-AF9140C52D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Display Modes</a:t>
            </a:r>
          </a:p>
        </p:txBody>
      </p:sp>
      <p:pic>
        <p:nvPicPr>
          <p:cNvPr id="47106" name="Picture 5" descr="Screen Shot 2014-03-18 at 13.40.59 .png">
            <a:extLst>
              <a:ext uri="{FF2B5EF4-FFF2-40B4-BE49-F238E27FC236}">
                <a16:creationId xmlns:a16="http://schemas.microsoft.com/office/drawing/2014/main" id="{2078E879-F36A-6E4E-9B4D-A9B01627FDB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990600"/>
            <a:ext cx="7972425" cy="246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107" name="Picture 7" descr="Screen Shot 2014-03-18 at 13.44.08 .png">
            <a:extLst>
              <a:ext uri="{FF2B5EF4-FFF2-40B4-BE49-F238E27FC236}">
                <a16:creationId xmlns:a16="http://schemas.microsoft.com/office/drawing/2014/main" id="{A9F4ABE9-701F-0749-AC27-EDD83277386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3581400"/>
            <a:ext cx="7734300" cy="247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1837948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Rectangle 1">
            <a:extLst>
              <a:ext uri="{FF2B5EF4-FFF2-40B4-BE49-F238E27FC236}">
                <a16:creationId xmlns:a16="http://schemas.microsoft.com/office/drawing/2014/main" id="{2FF3699A-6761-9D4C-A181-5E758534CAC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374775" y="228600"/>
            <a:ext cx="6397625" cy="1139825"/>
          </a:xfrm>
        </p:spPr>
        <p:txBody>
          <a:bodyPr/>
          <a:lstStyle/>
          <a:p>
            <a: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altLang="en-US">
                <a:ea typeface="ＭＳ Ｐゴシック" panose="020B0600070205080204" pitchFamily="34" charset="-128"/>
              </a:rPr>
              <a:t>Enrichment Analysis</a:t>
            </a:r>
          </a:p>
        </p:txBody>
      </p:sp>
      <p:sp>
        <p:nvSpPr>
          <p:cNvPr id="48130" name="Rectangle 2">
            <a:extLst>
              <a:ext uri="{FF2B5EF4-FFF2-40B4-BE49-F238E27FC236}">
                <a16:creationId xmlns:a16="http://schemas.microsoft.com/office/drawing/2014/main" id="{83D5EA29-7409-2E45-9BB1-17DBD16346D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604963"/>
            <a:ext cx="8226425" cy="4522787"/>
          </a:xfrm>
        </p:spPr>
        <p:txBody>
          <a:bodyPr/>
          <a:lstStyle/>
          <a:p>
            <a:pPr indent="-341313">
              <a:buClrTx/>
              <a:buFontTx/>
              <a:buNone/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</a:pPr>
            <a:r>
              <a:rPr lang="en-US" altLang="en-US">
                <a:ea typeface="ＭＳ Ｐゴシック" panose="020B0600070205080204" pitchFamily="34" charset="-128"/>
              </a:rPr>
              <a:t>* Statistical method to find classes of objects that have more or less objects than would be expected by chance</a:t>
            </a:r>
          </a:p>
          <a:p>
            <a:pPr indent="-341313">
              <a:buClrTx/>
              <a:buFontTx/>
              <a:buNone/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</a:pPr>
            <a:r>
              <a:rPr lang="en-US" altLang="en-US">
                <a:ea typeface="ＭＳ Ｐゴシック" panose="020B0600070205080204" pitchFamily="34" charset="-128"/>
              </a:rPr>
              <a:t>* Based on the Hypergeometric Distribution</a:t>
            </a:r>
          </a:p>
          <a:p>
            <a:pPr indent="-341313">
              <a:buClrTx/>
              <a:buFontTx/>
              <a:buNone/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</a:pPr>
            <a:r>
              <a:rPr lang="en-US" altLang="en-US">
                <a:ea typeface="ＭＳ Ｐゴシック" panose="020B0600070205080204" pitchFamily="34" charset="-128"/>
              </a:rPr>
              <a:t>* Can perform enrichment, depletion, or both</a:t>
            </a:r>
          </a:p>
          <a:p>
            <a:pPr indent="-341313">
              <a:buClrTx/>
              <a:buFontTx/>
              <a:buNone/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</a:pPr>
            <a:r>
              <a:rPr lang="en-US" altLang="en-US">
                <a:ea typeface="ＭＳ Ｐゴシック" panose="020B0600070205080204" pitchFamily="34" charset="-128"/>
              </a:rPr>
              <a:t>* Multiple ontologies can be used in Pathway Tools</a:t>
            </a:r>
          </a:p>
          <a:p>
            <a:pPr indent="-341313">
              <a:buClrTx/>
              <a:buFontTx/>
              <a:buNone/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</a:pPr>
            <a:r>
              <a:rPr lang="en-US" altLang="en-US">
                <a:ea typeface="ＭＳ Ｐゴシック" panose="020B0600070205080204" pitchFamily="34" charset="-128"/>
              </a:rPr>
              <a:t>* Multiple testing correction optional</a:t>
            </a:r>
          </a:p>
        </p:txBody>
      </p:sp>
    </p:spTree>
    <p:extLst>
      <p:ext uri="{BB962C8B-B14F-4D97-AF65-F5344CB8AC3E}">
        <p14:creationId xmlns:p14="http://schemas.microsoft.com/office/powerpoint/2010/main" val="72236591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Rectangle 1">
            <a:extLst>
              <a:ext uri="{FF2B5EF4-FFF2-40B4-BE49-F238E27FC236}">
                <a16:creationId xmlns:a16="http://schemas.microsoft.com/office/drawing/2014/main" id="{FDE8DC46-0FFD-C240-98DA-3963C5E680E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371600" y="228600"/>
            <a:ext cx="6397625" cy="1139825"/>
          </a:xfrm>
        </p:spPr>
        <p:txBody>
          <a:bodyPr/>
          <a:lstStyle/>
          <a:p>
            <a: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altLang="en-US">
                <a:ea typeface="ＭＳ Ｐゴシック" panose="020B0600070205080204" pitchFamily="34" charset="-128"/>
              </a:rPr>
              <a:t>Enrichment Dialog</a:t>
            </a:r>
          </a:p>
        </p:txBody>
      </p:sp>
      <p:pic>
        <p:nvPicPr>
          <p:cNvPr id="50178" name="Picture 2" descr="Screen shot 2012-03-12 at 3.09.44 PM.png">
            <a:extLst>
              <a:ext uri="{FF2B5EF4-FFF2-40B4-BE49-F238E27FC236}">
                <a16:creationId xmlns:a16="http://schemas.microsoft.com/office/drawing/2014/main" id="{BF0037E8-0CFE-6C44-A4C6-B9DDB3E318D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1447800"/>
            <a:ext cx="6176963" cy="472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041607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Rectangle 1">
            <a:extLst>
              <a:ext uri="{FF2B5EF4-FFF2-40B4-BE49-F238E27FC236}">
                <a16:creationId xmlns:a16="http://schemas.microsoft.com/office/drawing/2014/main" id="{D4FC6DDD-09C6-ED40-9ACB-331BA841B53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374775" y="152400"/>
            <a:ext cx="6397625" cy="1219200"/>
          </a:xfrm>
        </p:spPr>
        <p:txBody>
          <a:bodyPr/>
          <a:lstStyle/>
          <a:p>
            <a: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altLang="en-US">
                <a:ea typeface="ＭＳ Ｐゴシック" panose="020B0600070205080204" pitchFamily="34" charset="-128"/>
              </a:rPr>
              <a:t>Lab Exercise</a:t>
            </a:r>
          </a:p>
        </p:txBody>
      </p:sp>
      <p:sp>
        <p:nvSpPr>
          <p:cNvPr id="52226" name="Rectangle 2">
            <a:extLst>
              <a:ext uri="{FF2B5EF4-FFF2-40B4-BE49-F238E27FC236}">
                <a16:creationId xmlns:a16="http://schemas.microsoft.com/office/drawing/2014/main" id="{386047BC-E315-DD47-A8D0-54845DEA540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04800" y="1066800"/>
            <a:ext cx="8228013" cy="4827588"/>
          </a:xfrm>
        </p:spPr>
        <p:txBody>
          <a:bodyPr/>
          <a:lstStyle/>
          <a:p>
            <a:pPr marL="457200" indent="-457200">
              <a:buClrTx/>
              <a:buFont typeface="Stone Serif" pitchFamily="18" charset="0"/>
              <a:buAutoNum type="arabicPeriod"/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</a:pPr>
            <a:r>
              <a:rPr lang="en-US" altLang="en-US">
                <a:ea typeface="ＭＳ Ｐゴシック" panose="020B0600070205080204" pitchFamily="34" charset="-128"/>
              </a:rPr>
              <a:t>Select a PGDB; search for compounds that have ‘pyruvate' in their name</a:t>
            </a:r>
          </a:p>
          <a:p>
            <a:pPr marL="457200" indent="-457200">
              <a:buClrTx/>
              <a:buFont typeface="Stone Serif" pitchFamily="18" charset="0"/>
              <a:buAutoNum type="arabicPeriod"/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</a:pPr>
            <a:r>
              <a:rPr lang="en-US" altLang="en-US">
                <a:ea typeface="ＭＳ Ｐゴシック" panose="020B0600070205080204" pitchFamily="34" charset="-128"/>
              </a:rPr>
              <a:t>Turn into a SmartTable</a:t>
            </a:r>
          </a:p>
          <a:p>
            <a:pPr marL="457200" indent="-457200">
              <a:buClrTx/>
              <a:buFont typeface="Stone Serif" pitchFamily="18" charset="0"/>
              <a:buAutoNum type="arabicPeriod"/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</a:pPr>
            <a:r>
              <a:rPr lang="en-US" altLang="en-US">
                <a:ea typeface="ＭＳ Ｐゴシック" panose="020B0600070205080204" pitchFamily="34" charset="-128"/>
              </a:rPr>
              <a:t>Manually remove a few compounds then add a few compounds</a:t>
            </a:r>
          </a:p>
          <a:p>
            <a:pPr marL="457200" indent="-457200">
              <a:buClrTx/>
              <a:buFont typeface="Stone Serif" pitchFamily="18" charset="0"/>
              <a:buAutoNum type="arabicPeriod"/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</a:pPr>
            <a:r>
              <a:rPr lang="en-US" altLang="en-US">
                <a:ea typeface="ＭＳ Ｐゴシック" panose="020B0600070205080204" pitchFamily="34" charset="-128"/>
              </a:rPr>
              <a:t>Perform an enrichment analysis</a:t>
            </a:r>
          </a:p>
          <a:p>
            <a:pPr marL="457200" indent="-457200">
              <a:buClrTx/>
              <a:buFont typeface="Stone Serif" pitchFamily="18" charset="0"/>
              <a:buAutoNum type="arabicPeriod"/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</a:pPr>
            <a:r>
              <a:rPr lang="en-US" altLang="en-US">
                <a:ea typeface="ＭＳ Ｐゴシック" panose="020B0600070205080204" pitchFamily="34" charset="-128"/>
              </a:rPr>
              <a:t>Select ten most enriched pathways</a:t>
            </a:r>
          </a:p>
          <a:p>
            <a:pPr marL="457200" indent="-457200">
              <a:buClrTx/>
              <a:buFont typeface="Stone Serif" pitchFamily="18" charset="0"/>
              <a:buAutoNum type="arabicPeriod"/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</a:pPr>
            <a:r>
              <a:rPr lang="en-US" altLang="en-US">
                <a:ea typeface="ＭＳ Ｐゴシック" panose="020B0600070205080204" pitchFamily="34" charset="-128"/>
              </a:rPr>
              <a:t>Operations → New → From checked rows</a:t>
            </a:r>
          </a:p>
          <a:p>
            <a:pPr marL="457200" indent="-457200">
              <a:buClrTx/>
              <a:buFont typeface="Stone Serif" pitchFamily="18" charset="0"/>
              <a:buAutoNum type="arabicPeriod"/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</a:pPr>
            <a:r>
              <a:rPr lang="en-US" altLang="en-US">
                <a:ea typeface="ＭＳ Ｐゴシック" panose="020B0600070205080204" pitchFamily="34" charset="-128"/>
              </a:rPr>
              <a:t>Transform to reactions of pathway</a:t>
            </a:r>
          </a:p>
          <a:p>
            <a:pPr marL="457200" indent="-457200">
              <a:buClrTx/>
              <a:buFont typeface="Stone Serif" pitchFamily="18" charset="0"/>
              <a:buAutoNum type="arabicPeriod"/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</a:pPr>
            <a:r>
              <a:rPr lang="en-US" altLang="en-US">
                <a:ea typeface="ＭＳ Ｐゴシック" panose="020B0600070205080204" pitchFamily="34" charset="-128"/>
              </a:rPr>
              <a:t>New SmartTable of reactions (green button on column)</a:t>
            </a:r>
          </a:p>
          <a:p>
            <a:pPr marL="457200" indent="-457200">
              <a:buClrTx/>
              <a:buFont typeface="Stone Serif" pitchFamily="18" charset="0"/>
              <a:buAutoNum type="arabicPeriod"/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</a:pPr>
            <a:r>
              <a:rPr lang="en-US" altLang="en-US">
                <a:ea typeface="ＭＳ Ｐゴシック" panose="020B0600070205080204" pitchFamily="34" charset="-128"/>
              </a:rPr>
              <a:t>Operations → Paint Data → On cellular overview </a:t>
            </a:r>
          </a:p>
          <a:p>
            <a:pPr marL="457200" indent="-457200">
              <a:buClrTx/>
              <a:buFontTx/>
              <a:buNone/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</a:pPr>
            <a:endParaRPr lang="en-US" altLang="en-US"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63911201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Rectangle 1">
            <a:extLst>
              <a:ext uri="{FF2B5EF4-FFF2-40B4-BE49-F238E27FC236}">
                <a16:creationId xmlns:a16="http://schemas.microsoft.com/office/drawing/2014/main" id="{87D8582A-7472-164C-A24D-650337D8BF0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374775" y="152400"/>
            <a:ext cx="6397625" cy="1219200"/>
          </a:xfrm>
        </p:spPr>
        <p:txBody>
          <a:bodyPr/>
          <a:lstStyle/>
          <a:p>
            <a: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altLang="en-US">
                <a:ea typeface="ＭＳ Ｐゴシック" panose="020B0600070205080204" pitchFamily="34" charset="-128"/>
              </a:rPr>
              <a:t>Lab Exercise</a:t>
            </a:r>
          </a:p>
        </p:txBody>
      </p:sp>
      <p:sp>
        <p:nvSpPr>
          <p:cNvPr id="11266" name="Rectangle 2">
            <a:extLst>
              <a:ext uri="{FF2B5EF4-FFF2-40B4-BE49-F238E27FC236}">
                <a16:creationId xmlns:a16="http://schemas.microsoft.com/office/drawing/2014/main" id="{412236E2-91A0-AE43-A833-89B28C8EBBA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04800" y="1066800"/>
            <a:ext cx="8228013" cy="4827588"/>
          </a:xfrm>
        </p:spPr>
        <p:txBody>
          <a:bodyPr/>
          <a:lstStyle/>
          <a:p>
            <a:pPr marL="458787" indent="-457200">
              <a:buClrTx/>
              <a:buFont typeface="+mj-lt"/>
              <a:buAutoNum type="arabicPeriod"/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  <a:defRPr/>
            </a:pPr>
            <a:r>
              <a:rPr lang="en-US" dirty="0"/>
              <a:t>Create a SmartTable containing all E. coli monomers with a molecular weight greater than 500</a:t>
            </a:r>
          </a:p>
          <a:p>
            <a:pPr marL="458787" indent="-457200">
              <a:buClrTx/>
              <a:buFont typeface="+mj-lt"/>
              <a:buAutoNum type="arabicPeriod"/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  <a:defRPr/>
            </a:pPr>
            <a:r>
              <a:rPr lang="en-US" dirty="0"/>
              <a:t>Add column containing their genes</a:t>
            </a:r>
          </a:p>
          <a:p>
            <a:pPr marL="458787" indent="-457200">
              <a:buClrTx/>
              <a:buFont typeface="+mj-lt"/>
              <a:buAutoNum type="arabicPeriod"/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  <a:defRPr/>
            </a:pPr>
            <a:r>
              <a:rPr lang="en-US" dirty="0"/>
              <a:t>Add column containing the map positions of their genes; sort by map position</a:t>
            </a:r>
          </a:p>
          <a:p>
            <a:pPr marL="458787" indent="-457200">
              <a:buClrTx/>
              <a:buFont typeface="+mj-lt"/>
              <a:buAutoNum type="arabicPeriod"/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  <a:defRPr/>
            </a:pPr>
            <a:r>
              <a:rPr lang="en-US" dirty="0"/>
              <a:t>Create a SmartTable of metabolites and determine what metabolic pathways those metabolites are involved in</a:t>
            </a:r>
          </a:p>
          <a:p>
            <a:pPr marL="458787" indent="-457200">
              <a:buClrTx/>
              <a:buFont typeface="+mj-lt"/>
              <a:buAutoNum type="arabicPeriod"/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  <a:defRPr/>
            </a:pPr>
            <a:r>
              <a:rPr lang="en-US" dirty="0"/>
              <a:t>Export the SmartTable to a file</a:t>
            </a:r>
          </a:p>
          <a:p>
            <a:pPr marL="458787" indent="-457200">
              <a:buClrTx/>
              <a:buFont typeface="+mj-lt"/>
              <a:buAutoNum type="arabicPeriod"/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  <a:defRPr/>
            </a:pPr>
            <a:r>
              <a:rPr lang="en-US" dirty="0"/>
              <a:t>Share a SmartTable with the person next to you</a:t>
            </a:r>
          </a:p>
          <a:p>
            <a:pPr marL="458787" indent="-457200">
              <a:buClrTx/>
              <a:buFont typeface="+mj-lt"/>
              <a:buAutoNum type="arabicPeriod"/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  <a:defRPr/>
            </a:pPr>
            <a:endParaRPr lang="en-US" dirty="0"/>
          </a:p>
          <a:p>
            <a:pPr indent="-341313">
              <a:buClrTx/>
              <a:buFontTx/>
              <a:buNone/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286674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Title 1">
            <a:extLst>
              <a:ext uri="{FF2B5EF4-FFF2-40B4-BE49-F238E27FC236}">
                <a16:creationId xmlns:a16="http://schemas.microsoft.com/office/drawing/2014/main" id="{63A6415B-4FF1-D444-A314-DA6127CF93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155575"/>
            <a:ext cx="7693025" cy="1139825"/>
          </a:xfrm>
        </p:spPr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Three Types of SmartTables</a:t>
            </a:r>
          </a:p>
        </p:txBody>
      </p:sp>
      <p:sp>
        <p:nvSpPr>
          <p:cNvPr id="20482" name="Content Placeholder 2">
            <a:extLst>
              <a:ext uri="{FF2B5EF4-FFF2-40B4-BE49-F238E27FC236}">
                <a16:creationId xmlns:a16="http://schemas.microsoft.com/office/drawing/2014/main" id="{817974B9-68A4-2542-9552-2DB6423387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43000"/>
            <a:ext cx="7693025" cy="5178425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endParaRPr lang="en-US" altLang="en-US">
              <a:ea typeface="ＭＳ Ｐゴシック" panose="020B0600070205080204" pitchFamily="34" charset="-128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altLang="en-US">
                <a:ea typeface="ＭＳ Ｐゴシック" panose="020B0600070205080204" pitchFamily="34" charset="-128"/>
              </a:rPr>
              <a:t>Created by you</a:t>
            </a:r>
          </a:p>
          <a:p>
            <a:pPr>
              <a:buFont typeface="Arial" panose="020B0604020202020204" pitchFamily="34" charset="0"/>
              <a:buChar char="•"/>
            </a:pPr>
            <a:endParaRPr lang="en-US" altLang="en-US">
              <a:ea typeface="ＭＳ Ｐゴシック" panose="020B0600070205080204" pitchFamily="34" charset="-128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altLang="en-US">
                <a:ea typeface="ＭＳ Ｐゴシック" panose="020B0600070205080204" pitchFamily="34" charset="-128"/>
              </a:rPr>
              <a:t>Created by other users  (public/private)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altLang="en-US">
                <a:latin typeface="Arial Narrow" panose="020B0604020202020204" pitchFamily="34" charset="0"/>
                <a:ea typeface="ＭＳ Ｐゴシック" panose="020B0600070205080204" pitchFamily="34" charset="-128"/>
              </a:rPr>
              <a:t>SmartTables -&gt; Public SmartTables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altLang="en-US">
                <a:latin typeface="Arial Narrow" panose="020B0604020202020204" pitchFamily="34" charset="0"/>
                <a:ea typeface="ＭＳ Ｐゴシック" panose="020B0600070205080204" pitchFamily="34" charset="-128"/>
              </a:rPr>
              <a:t>Make your own copy to edit</a:t>
            </a:r>
          </a:p>
          <a:p>
            <a:pPr lvl="1">
              <a:buFont typeface="Arial" panose="020B0604020202020204" pitchFamily="34" charset="0"/>
              <a:buChar char="•"/>
            </a:pPr>
            <a:endParaRPr lang="en-US" altLang="en-US">
              <a:latin typeface="Arial Narrow" panose="020B0604020202020204" pitchFamily="34" charset="0"/>
              <a:ea typeface="ＭＳ Ｐゴシック" panose="020B0600070205080204" pitchFamily="34" charset="-128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altLang="en-US">
                <a:ea typeface="ＭＳ Ｐゴシック" panose="020B0600070205080204" pitchFamily="34" charset="-128"/>
              </a:rPr>
              <a:t>Special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altLang="en-US">
                <a:latin typeface="Arial Narrow" panose="020B0604020202020204" pitchFamily="34" charset="0"/>
                <a:ea typeface="ＭＳ Ｐゴシック" panose="020B0600070205080204" pitchFamily="34" charset="-128"/>
              </a:rPr>
              <a:t>SmartTables -&gt; Special SmartTables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altLang="en-US">
                <a:latin typeface="Arial Narrow" panose="020B0604020202020204" pitchFamily="34" charset="0"/>
                <a:ea typeface="ＭＳ Ｐゴシック" panose="020B0600070205080204" pitchFamily="34" charset="-128"/>
              </a:rPr>
              <a:t>All pathways, all metabolites</a:t>
            </a:r>
          </a:p>
          <a:p>
            <a:pPr>
              <a:buFont typeface="Arial" panose="020B0604020202020204" pitchFamily="34" charset="0"/>
              <a:buChar char="•"/>
            </a:pPr>
            <a:endParaRPr lang="en-US" altLang="en-US">
              <a:ea typeface="ＭＳ Ｐゴシック" panose="020B0600070205080204" pitchFamily="34" charset="-128"/>
            </a:endParaRPr>
          </a:p>
          <a:p>
            <a:pPr>
              <a:buFont typeface="Arial" panose="020B0604020202020204" pitchFamily="34" charset="0"/>
              <a:buChar char="•"/>
            </a:pPr>
            <a:endParaRPr lang="en-US" altLang="en-US">
              <a:ea typeface="ＭＳ Ｐゴシック" panose="020B0600070205080204" pitchFamily="34" charset="-128"/>
            </a:endParaRPr>
          </a:p>
          <a:p>
            <a:pPr>
              <a:buFont typeface="Arial" panose="020B0604020202020204" pitchFamily="34" charset="0"/>
              <a:buChar char="•"/>
            </a:pPr>
            <a:endParaRPr lang="en-US" altLang="en-US">
              <a:ea typeface="ＭＳ Ｐゴシック" panose="020B0600070205080204" pitchFamily="34" charset="-128"/>
            </a:endParaRPr>
          </a:p>
          <a:p>
            <a:pPr>
              <a:buFont typeface="Arial" panose="020B0604020202020204" pitchFamily="34" charset="0"/>
              <a:buChar char="•"/>
            </a:pPr>
            <a:endParaRPr lang="en-US" altLang="en-US"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2496042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Title 1">
            <a:extLst>
              <a:ext uri="{FF2B5EF4-FFF2-40B4-BE49-F238E27FC236}">
                <a16:creationId xmlns:a16="http://schemas.microsoft.com/office/drawing/2014/main" id="{52F3A26F-F087-5446-8324-87290B4086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Creating SmartTables</a:t>
            </a:r>
          </a:p>
        </p:txBody>
      </p:sp>
      <p:sp>
        <p:nvSpPr>
          <p:cNvPr id="24578" name="Content Placeholder 2">
            <a:extLst>
              <a:ext uri="{FF2B5EF4-FFF2-40B4-BE49-F238E27FC236}">
                <a16:creationId xmlns:a16="http://schemas.microsoft.com/office/drawing/2014/main" id="{ACB1D696-78F2-8F4D-A10B-4C720E34263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altLang="en-US" dirty="0" err="1">
                <a:ea typeface="ＭＳ Ｐゴシック" panose="020B0600070205080204" pitchFamily="34" charset="-128"/>
              </a:rPr>
              <a:t>SmartTables</a:t>
            </a:r>
            <a:r>
              <a:rPr lang="en-US" altLang="en-US" dirty="0">
                <a:ea typeface="ＭＳ Ｐゴシック" panose="020B0600070205080204" pitchFamily="34" charset="-128"/>
              </a:rPr>
              <a:t> are associated with a PGDB</a:t>
            </a:r>
          </a:p>
          <a:p>
            <a:pPr>
              <a:buFont typeface="Arial" panose="020B0604020202020204" pitchFamily="34" charset="0"/>
              <a:buChar char="•"/>
            </a:pPr>
            <a:endParaRPr lang="en-US" altLang="en-US" dirty="0">
              <a:ea typeface="ＭＳ Ｐゴシック" panose="020B0600070205080204" pitchFamily="34" charset="-128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altLang="en-US" dirty="0">
                <a:ea typeface="ＭＳ Ｐゴシック" panose="020B0600070205080204" pitchFamily="34" charset="-128"/>
              </a:rPr>
              <a:t>Only objects in that PGDB can be added to a </a:t>
            </a:r>
            <a:r>
              <a:rPr lang="en-US" altLang="en-US" dirty="0" err="1">
                <a:ea typeface="ＭＳ Ｐゴシック" panose="020B0600070205080204" pitchFamily="34" charset="-128"/>
              </a:rPr>
              <a:t>SmartTable</a:t>
            </a:r>
            <a:endParaRPr lang="en-US" altLang="en-US" dirty="0">
              <a:ea typeface="ＭＳ Ｐゴシック" panose="020B0600070205080204" pitchFamily="34" charset="-128"/>
            </a:endParaRPr>
          </a:p>
          <a:p>
            <a:pPr>
              <a:buFont typeface="Arial" panose="020B0604020202020204" pitchFamily="34" charset="0"/>
              <a:buChar char="•"/>
            </a:pPr>
            <a:endParaRPr lang="en-US" altLang="en-US" dirty="0">
              <a:ea typeface="ＭＳ Ｐゴシック" panose="020B0600070205080204" pitchFamily="34" charset="-128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altLang="en-US" dirty="0" err="1">
                <a:ea typeface="ＭＳ Ｐゴシック" panose="020B0600070205080204" pitchFamily="34" charset="-128"/>
              </a:rPr>
              <a:t>SmartTable</a:t>
            </a:r>
            <a:r>
              <a:rPr lang="en-US" altLang="en-US" dirty="0">
                <a:ea typeface="ＭＳ Ｐゴシック" panose="020B0600070205080204" pitchFamily="34" charset="-128"/>
              </a:rPr>
              <a:t> rows and columns can contain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altLang="en-US" dirty="0">
                <a:ea typeface="ＭＳ Ｐゴシック" panose="020B0600070205080204" pitchFamily="34" charset="-128"/>
              </a:rPr>
              <a:t>PGDB objects and data fields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altLang="en-US" dirty="0">
                <a:ea typeface="ＭＳ Ｐゴシック" panose="020B0600070205080204" pitchFamily="34" charset="-128"/>
              </a:rPr>
              <a:t>Text strings that are not bound to a PGDB object</a:t>
            </a:r>
          </a:p>
          <a:p>
            <a:pPr>
              <a:buFont typeface="Arial" panose="020B0604020202020204" pitchFamily="34" charset="0"/>
              <a:buChar char="•"/>
            </a:pPr>
            <a:endParaRPr lang="en-US" altLang="en-US" dirty="0"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951894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Title 1">
            <a:extLst>
              <a:ext uri="{FF2B5EF4-FFF2-40B4-BE49-F238E27FC236}">
                <a16:creationId xmlns:a16="http://schemas.microsoft.com/office/drawing/2014/main" id="{ED55329B-DBA6-AE42-9082-BA62240CC2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2013" y="322263"/>
            <a:ext cx="7693025" cy="1139825"/>
          </a:xfrm>
        </p:spPr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Creating SmartTables: User-Defined SmartTables</a:t>
            </a:r>
          </a:p>
        </p:txBody>
      </p:sp>
      <p:sp>
        <p:nvSpPr>
          <p:cNvPr id="21506" name="Content Placeholder 5">
            <a:extLst>
              <a:ext uri="{FF2B5EF4-FFF2-40B4-BE49-F238E27FC236}">
                <a16:creationId xmlns:a16="http://schemas.microsoft.com/office/drawing/2014/main" id="{B21060D7-200D-1542-8142-F6DD9EFA73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1638" y="966788"/>
            <a:ext cx="3262312" cy="5353050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endParaRPr lang="en-US" altLang="en-US">
              <a:ea typeface="ＭＳ Ｐゴシック" panose="020B0600070205080204" pitchFamily="34" charset="-128"/>
            </a:endParaRPr>
          </a:p>
          <a:p>
            <a:pPr>
              <a:buFont typeface="Arial" panose="020B0604020202020204" pitchFamily="34" charset="0"/>
              <a:buChar char="•"/>
            </a:pPr>
            <a:endParaRPr lang="en-US" altLang="en-US">
              <a:ea typeface="ＭＳ Ｐゴシック" panose="020B0600070205080204" pitchFamily="34" charset="-128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altLang="en-US">
                <a:ea typeface="ＭＳ Ｐゴシック" panose="020B0600070205080204" pitchFamily="34" charset="-128"/>
              </a:rPr>
              <a:t>Create a SmartTable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altLang="en-US">
                <a:latin typeface="Arial" panose="020B0604020202020204" pitchFamily="34" charset="0"/>
              </a:rPr>
              <a:t>Type in metabolite names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altLang="en-US">
                <a:latin typeface="Arial" panose="020B0604020202020204" pitchFamily="34" charset="0"/>
              </a:rPr>
              <a:t>From search results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altLang="en-US">
                <a:latin typeface="Arial" panose="020B0604020202020204" pitchFamily="34" charset="0"/>
              </a:rPr>
              <a:t>Upload a tab-delimited text file</a:t>
            </a:r>
          </a:p>
          <a:p>
            <a:pPr>
              <a:buFont typeface="Arial" panose="020B0604020202020204" pitchFamily="34" charset="0"/>
              <a:buChar char="•"/>
            </a:pPr>
            <a:endParaRPr lang="en-US" altLang="en-US">
              <a:ea typeface="ＭＳ Ｐゴシック" panose="020B0600070205080204" pitchFamily="34" charset="-128"/>
            </a:endParaRPr>
          </a:p>
          <a:p>
            <a:pPr>
              <a:buFont typeface="Arial" panose="020B0604020202020204" pitchFamily="34" charset="0"/>
              <a:buChar char="•"/>
            </a:pPr>
            <a:endParaRPr lang="en-US" altLang="en-US">
              <a:ea typeface="ＭＳ Ｐゴシック" panose="020B0600070205080204" pitchFamily="34" charset="-128"/>
            </a:endParaRPr>
          </a:p>
          <a:p>
            <a:pPr lvl="1">
              <a:buFont typeface="Arial" panose="020B0604020202020204" pitchFamily="34" charset="0"/>
              <a:buChar char="•"/>
            </a:pPr>
            <a:endParaRPr lang="en-US" altLang="en-US">
              <a:latin typeface="Arial" panose="020B0604020202020204" pitchFamily="34" charset="0"/>
            </a:endParaRPr>
          </a:p>
          <a:p>
            <a:pPr lvl="1">
              <a:buFont typeface="Arial" panose="020B0604020202020204" pitchFamily="34" charset="0"/>
              <a:buChar char="•"/>
            </a:pPr>
            <a:endParaRPr lang="en-US" altLang="en-US">
              <a:latin typeface="Arial" panose="020B0604020202020204" pitchFamily="34" charset="0"/>
            </a:endParaRPr>
          </a:p>
          <a:p>
            <a:pPr lvl="1">
              <a:buFont typeface="Arial" panose="020B0604020202020204" pitchFamily="34" charset="0"/>
              <a:buChar char="•"/>
            </a:pPr>
            <a:endParaRPr lang="en-US" altLang="en-US">
              <a:latin typeface="Arial" panose="020B0604020202020204" pitchFamily="34" charset="0"/>
            </a:endParaRPr>
          </a:p>
          <a:p>
            <a:pPr lvl="1">
              <a:buFont typeface="Arial" panose="020B0604020202020204" pitchFamily="34" charset="0"/>
              <a:buChar char="•"/>
            </a:pPr>
            <a:endParaRPr lang="en-US" altLang="en-US">
              <a:latin typeface="Arial" panose="020B0604020202020204" pitchFamily="34" charset="0"/>
            </a:endParaRPr>
          </a:p>
          <a:p>
            <a:pPr lvl="1">
              <a:buFont typeface="Arial" panose="020B0604020202020204" pitchFamily="34" charset="0"/>
              <a:buChar char="•"/>
            </a:pPr>
            <a:endParaRPr lang="en-US" altLang="en-US">
              <a:latin typeface="Arial" panose="020B0604020202020204" pitchFamily="34" charset="0"/>
            </a:endParaRPr>
          </a:p>
          <a:p>
            <a:pPr lvl="1">
              <a:buFont typeface="Arial" panose="020B0604020202020204" pitchFamily="34" charset="0"/>
              <a:buChar char="•"/>
            </a:pPr>
            <a:endParaRPr lang="en-US" altLang="en-US">
              <a:latin typeface="Arial" panose="020B0604020202020204" pitchFamily="34" charset="0"/>
            </a:endParaRPr>
          </a:p>
        </p:txBody>
      </p:sp>
      <p:pic>
        <p:nvPicPr>
          <p:cNvPr id="21507" name="Picture 2">
            <a:extLst>
              <a:ext uri="{FF2B5EF4-FFF2-40B4-BE49-F238E27FC236}">
                <a16:creationId xmlns:a16="http://schemas.microsoft.com/office/drawing/2014/main" id="{1DAB9E6D-5556-6348-93C3-EF43E4218F7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2063" y="2030413"/>
            <a:ext cx="5341937" cy="4538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329292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Title 1">
            <a:extLst>
              <a:ext uri="{FF2B5EF4-FFF2-40B4-BE49-F238E27FC236}">
                <a16:creationId xmlns:a16="http://schemas.microsoft.com/office/drawing/2014/main" id="{4EC0FB03-260F-9845-84DF-4C47434192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Creating SmartTables: User-Defined SmartTables</a:t>
            </a:r>
          </a:p>
        </p:txBody>
      </p:sp>
      <p:sp>
        <p:nvSpPr>
          <p:cNvPr id="22530" name="Content Placeholder 2">
            <a:extLst>
              <a:ext uri="{FF2B5EF4-FFF2-40B4-BE49-F238E27FC236}">
                <a16:creationId xmlns:a16="http://schemas.microsoft.com/office/drawing/2014/main" id="{CA78CD01-F2D0-304A-8ADF-40302B2735F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altLang="en-US">
                <a:ea typeface="ＭＳ Ｐゴシック" panose="020B0600070205080204" pitchFamily="34" charset="-128"/>
              </a:rPr>
              <a:t>Create a SmartTable by typing in names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altLang="en-US">
                <a:ea typeface="ＭＳ Ｐゴシック" panose="020B0600070205080204" pitchFamily="34" charset="-128"/>
              </a:rPr>
              <a:t>Operations -&gt; New -&gt; SmartTable of Objects from Text Entry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altLang="en-US">
                <a:ea typeface="ＭＳ Ｐゴシック" panose="020B0600070205080204" pitchFamily="34" charset="-128"/>
              </a:rPr>
              <a:t>Names will be converted to rows of objects</a:t>
            </a:r>
          </a:p>
        </p:txBody>
      </p:sp>
      <p:pic>
        <p:nvPicPr>
          <p:cNvPr id="22531" name="Picture 6" descr="Screen shot 2011-04-22 at 10.33.55 AM.png">
            <a:extLst>
              <a:ext uri="{FF2B5EF4-FFF2-40B4-BE49-F238E27FC236}">
                <a16:creationId xmlns:a16="http://schemas.microsoft.com/office/drawing/2014/main" id="{871558FD-C312-604F-B079-F0672FFC22C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3810000"/>
            <a:ext cx="5943600" cy="2120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9117834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Title 1">
            <a:extLst>
              <a:ext uri="{FF2B5EF4-FFF2-40B4-BE49-F238E27FC236}">
                <a16:creationId xmlns:a16="http://schemas.microsoft.com/office/drawing/2014/main" id="{CCA4139C-FCF8-D542-992B-42EB8813DB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Creating SmartTables from Search Results</a:t>
            </a:r>
          </a:p>
        </p:txBody>
      </p:sp>
      <p:sp>
        <p:nvSpPr>
          <p:cNvPr id="23554" name="Content Placeholder 1">
            <a:extLst>
              <a:ext uri="{FF2B5EF4-FFF2-40B4-BE49-F238E27FC236}">
                <a16:creationId xmlns:a16="http://schemas.microsoft.com/office/drawing/2014/main" id="{98D16E64-0966-2C4E-800D-2E2C528C6F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3400" y="990600"/>
            <a:ext cx="6858000" cy="3733800"/>
          </a:xfrm>
        </p:spPr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“Turn into a SmartTable” button appears on all search results</a:t>
            </a:r>
          </a:p>
        </p:txBody>
      </p:sp>
      <p:pic>
        <p:nvPicPr>
          <p:cNvPr id="23555" name="Picture 1">
            <a:extLst>
              <a:ext uri="{FF2B5EF4-FFF2-40B4-BE49-F238E27FC236}">
                <a16:creationId xmlns:a16="http://schemas.microsoft.com/office/drawing/2014/main" id="{02D5AEA5-2CB5-8246-82DF-D01E3B01886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1795463"/>
            <a:ext cx="22987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6" name="Picture 4">
            <a:extLst>
              <a:ext uri="{FF2B5EF4-FFF2-40B4-BE49-F238E27FC236}">
                <a16:creationId xmlns:a16="http://schemas.microsoft.com/office/drawing/2014/main" id="{071E1963-2791-9440-AA77-5358F333FC3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3125788"/>
            <a:ext cx="8839200" cy="2613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908203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Title 1">
            <a:extLst>
              <a:ext uri="{FF2B5EF4-FFF2-40B4-BE49-F238E27FC236}">
                <a16:creationId xmlns:a16="http://schemas.microsoft.com/office/drawing/2014/main" id="{AAB9D5B1-A016-EA46-BB86-D76981FC4F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altLang="en-US">
              <a:ea typeface="ＭＳ Ｐゴシック" panose="020B0600070205080204" pitchFamily="34" charset="-128"/>
            </a:endParaRPr>
          </a:p>
        </p:txBody>
      </p:sp>
      <p:sp>
        <p:nvSpPr>
          <p:cNvPr id="25602" name="Content Placeholder 2">
            <a:extLst>
              <a:ext uri="{FF2B5EF4-FFF2-40B4-BE49-F238E27FC236}">
                <a16:creationId xmlns:a16="http://schemas.microsoft.com/office/drawing/2014/main" id="{00553D75-FB38-D448-B83D-B18E1D97706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altLang="en-US">
                <a:ea typeface="ＭＳ Ｐゴシック" panose="020B0600070205080204" pitchFamily="34" charset="-128"/>
              </a:rPr>
              <a:t>Define a ST by importing the file ST000061</a:t>
            </a:r>
            <a:r>
              <a:rPr lang="mr-IN" altLang="en-US">
                <a:ea typeface="ＭＳ Ｐゴシック" panose="020B0600070205080204" pitchFamily="34" charset="-128"/>
              </a:rPr>
              <a:t>…</a:t>
            </a:r>
            <a:r>
              <a:rPr lang="en-US" altLang="en-US">
                <a:ea typeface="ＭＳ Ｐゴシック" panose="020B0600070205080204" pitchFamily="34" charset="-128"/>
              </a:rPr>
              <a:t> for human adipose tissue</a:t>
            </a:r>
          </a:p>
          <a:p>
            <a:pPr>
              <a:buFont typeface="Arial" panose="020B0604020202020204" pitchFamily="34" charset="0"/>
              <a:buChar char="•"/>
            </a:pPr>
            <a:endParaRPr lang="en-US" altLang="en-US">
              <a:ea typeface="ＭＳ Ｐゴシック" panose="020B0600070205080204" pitchFamily="34" charset="-128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altLang="en-US">
                <a:ea typeface="ＭＳ Ｐゴシック" panose="020B0600070205080204" pitchFamily="34" charset="-128"/>
              </a:rPr>
              <a:t>Show how to delete and add rows manually</a:t>
            </a:r>
          </a:p>
          <a:p>
            <a:pPr>
              <a:buFont typeface="Arial" panose="020B0604020202020204" pitchFamily="34" charset="0"/>
              <a:buChar char="•"/>
            </a:pPr>
            <a:endParaRPr lang="en-US" altLang="en-US">
              <a:ea typeface="ＭＳ Ｐゴシック" panose="020B0600070205080204" pitchFamily="34" charset="-128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altLang="en-US">
                <a:ea typeface="ＭＳ Ｐゴシック" panose="020B0600070205080204" pitchFamily="34" charset="-128"/>
              </a:rPr>
              <a:t>Show how to Rename columns, sort, collapse columns, etc</a:t>
            </a:r>
          </a:p>
          <a:p>
            <a:pPr>
              <a:buFont typeface="Arial" panose="020B0604020202020204" pitchFamily="34" charset="0"/>
              <a:buChar char="•"/>
            </a:pPr>
            <a:endParaRPr lang="en-US" altLang="en-US"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312155245"/>
      </p:ext>
    </p:extLst>
  </p:cSld>
  <p:clrMapOvr>
    <a:masterClrMapping/>
  </p:clrMapOvr>
  <p:transition spd="slow"/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4&quot;&gt;&lt;property id=&quot;20148&quot; value=&quot;5&quot;/&gt;&lt;property id=&quot;20300&quot; value=&quot;Slide 1&quot;/&gt;&lt;property id=&quot;20307&quot; value=&quot;259&quot;/&gt;&lt;/object&gt;&lt;object type=&quot;3&quot; unique_id=&quot;10005&quot;&gt;&lt;property id=&quot;20148&quot; value=&quot;5&quot;/&gt;&lt;property id=&quot;20300&quot; value=&quot;Slide 2 - &amp;quot;An Overview of SRI International&amp;#x0D;&amp;#x0A;We are a community of innovation&amp;quot;&quot;/&gt;&lt;property id=&quot;20307&quot; value=&quot;260&quot;/&gt;&lt;/object&gt;&lt;object type=&quot;3&quot; unique_id=&quot;10006&quot;&gt;&lt;property id=&quot;20148&quot; value=&quot;5&quot;/&gt;&lt;property id=&quot;20300&quot; value=&quot;Slide 3 - &amp;quot;A Period of Great Change…&amp;#x0D;&amp;#x0A;Tremendous opportunities for innovation&amp;quot;&quot;/&gt;&lt;property id=&quot;20307&quot; value=&quot;261&quot;/&gt;&lt;/object&gt;&lt;object type=&quot;3&quot; unique_id=&quot;10007&quot;&gt;&lt;property id=&quot;20148&quot; value=&quot;5&quot;/&gt;&lt;property id=&quot;20300&quot; value=&quot;Slide 4 - &amp;quot;… and the Challenges Are Increasing&amp;#x0D;&amp;#x0A;Keeping up with accelerating rates of change&amp;quot;&quot;/&gt;&lt;property id=&quot;20307&quot; value=&quot;262&quot;/&gt;&lt;/object&gt;&lt;object type=&quot;3&quot; unique_id=&quot;10008&quot;&gt;&lt;property id=&quot;20148&quot; value=&quot;5&quot;/&gt;&lt;property id=&quot;20300&quot; value=&quot;Slide 5 - &amp;quot;Essential Ingredients for Innovation &amp;#x0D;&amp;#x0A;SRI provides you with all three&amp;quot;&quot;/&gt;&lt;property id=&quot;20307&quot; value=&quot;263&quot;/&gt;&lt;/object&gt;&lt;object type=&quot;3&quot; unique_id=&quot;10009&quot;&gt;&lt;property id=&quot;20148&quot; value=&quot;5&quot;/&gt;&lt;property id=&quot;20300&quot; value=&quot;Slide 6 - &amp;quot;SRI International Profile&amp;#x0D;&amp;#x0A;&amp;quot;&quot;/&gt;&lt;property id=&quot;20307&quot; value=&quot;264&quot;/&gt;&lt;/object&gt;&lt;object type=&quot;3&quot; unique_id=&quot;10010&quot;&gt;&lt;property id=&quot;20148&quot; value=&quot;5&quot;/&gt;&lt;property id=&quot;20300&quot; value=&quot;Slide 7 - &amp;quot;Who We Are&amp;#x0D;&amp;#x0A;SRI is a world-leading independent R&amp;amp;D organization&amp;quot;&quot;/&gt;&lt;property id=&quot;20307&quot; value=&quot;265&quot;/&gt;&lt;/object&gt;&lt;object type=&quot;3&quot; unique_id=&quot;10011&quot;&gt;&lt;property id=&quot;20148&quot; value=&quot;5&quot;/&gt;&lt;property id=&quot;20300&quot; value=&quot;Slide 8 - &amp;quot;Our Mission &amp;#x0D;&amp;#x0A;Dedicated to client success and lasting value&amp;quot;&quot;/&gt;&lt;property id=&quot;20307&quot; value=&quot;266&quot;/&gt;&lt;/object&gt;&lt;object type=&quot;3&quot; unique_id=&quot;10012&quot;&gt;&lt;property id=&quot;20148&quot; value=&quot;5&quot;/&gt;&lt;property id=&quot;20300&quot; value=&quot;Slide 9 - &amp;quot;What We Do&amp;#x0D;&amp;#x0A;We create solutions that address your needs&amp;quot;&quot;/&gt;&lt;property id=&quot;20307&quot; value=&quot;267&quot;/&gt;&lt;/object&gt;&lt;object type=&quot;3&quot; unique_id=&quot;10013&quot;&gt;&lt;property id=&quot;20148&quot; value=&quot;5&quot;/&gt;&lt;property id=&quot;20300&quot; value=&quot;Slide 10 - &amp;quot;Our Focus Areas&amp;#x0D;&amp;#x0A;Multidisciplinary teams leverage core technology and research areas&amp;quot;&quot;/&gt;&lt;property id=&quot;20307&quot; value=&quot;268&quot;/&gt;&lt;/object&gt;&lt;object type=&quot;3&quot; unique_id=&quot;10014&quot;&gt;&lt;property id=&quot;20148&quot; value=&quot;5&quot;/&gt;&lt;property id=&quot;20300&quot; value=&quot;Slide 11 - &amp;quot;Clients throughout the World&amp;#x0D;&amp;#x0A;Providing value from Silicon Valley to our clients worldwide  &amp;quot;&quot;/&gt;&lt;property id=&quot;20307&quot; value=&quot;269&quot;/&gt;&lt;/object&gt;&lt;object type=&quot;3&quot; unique_id=&quot;10018&quot;&gt;&lt;property id=&quot;20148&quot; value=&quot;5&quot;/&gt;&lt;property id=&quot;20300&quot; value=&quot;Slide 15 - &amp;quot;SRI and Sarnoff Technology Spin-off Ventures&amp;#x0D;&amp;#x0A;Growth opportunities that bring innovations to market&amp;quot;&quot;/&gt;&lt;property id=&quot;20307&quot; value=&quot;273&quot;/&gt;&lt;/object&gt;&lt;object type=&quot;3&quot; unique_id=&quot;10019&quot;&gt;&lt;property id=&quot;20148&quot; value=&quot;5&quot;/&gt;&lt;property id=&quot;20300&quot; value=&quot;Slide 16 - &amp;quot;Senior Management Team&amp;#x0D;&amp;#x0A;Leaders of customer-centric teams&amp;quot;&quot;/&gt;&lt;property id=&quot;20307&quot; value=&quot;274&quot;/&gt;&lt;/object&gt;&lt;object type=&quot;3&quot; unique_id=&quot;10020&quot;&gt;&lt;property id=&quot;20148&quot; value=&quot;5&quot;/&gt;&lt;property id=&quot;20300&quot; value=&quot;Slide 17 - &amp;quot;Distinguished Innovations&amp;#x0D;&amp;#x0A;&amp;quot;&quot;/&gt;&lt;property id=&quot;20307&quot; value=&quot;275&quot;/&gt;&lt;/object&gt;&lt;object type=&quot;3&quot; unique_id=&quot;10021&quot;&gt;&lt;property id=&quot;20148&quot; value=&quot;5&quot;/&gt;&lt;property id=&quot;20300&quot; value=&quot;Slide 18 - &amp;quot;SRI Innovations Have Changed the World&amp;#x0D;&amp;#x0A;More than 60 years of contributions to government, industry, and society&amp;quot;&quot;/&gt;&lt;property id=&quot;20307&quot; value=&quot;276&quot;/&gt;&lt;/object&gt;&lt;object type=&quot;3&quot; unique_id=&quot;10022&quot;&gt;&lt;property id=&quot;20148&quot; value=&quot;5&quot;/&gt;&lt;property id=&quot;20300&quot; value=&quot;Slide 19 - &amp;quot;Computing&amp;#x0D;&amp;#x0A;SRI invented the foundations of personal computing&amp;quot;&quot;/&gt;&lt;property id=&quot;20307&quot; value=&quot;277&quot;/&gt;&lt;/object&gt;&lt;object type=&quot;3&quot; unique_id=&quot;10023&quot;&gt;&lt;property id=&quot;20148&quot; value=&quot;5&quot;/&gt;&lt;property id=&quot;20300&quot; value=&quot;Slide 20 - &amp;quot;Intelligent Robotics&amp;#x0D;&amp;#x0A;SRI has pioneered robotics for more than 40 years&amp;quot;&quot;/&gt;&lt;property id=&quot;20307&quot; value=&quot;278&quot;/&gt;&lt;/object&gt;&lt;object type=&quot;3&quot; unique_id=&quot;10024&quot;&gt;&lt;property id=&quot;20148&quot; value=&quot;5&quot;/&gt;&lt;property id=&quot;20300&quot; value=&quot;Slide 21 - &amp;quot;Internet and Networks&amp;#x0D;&amp;#x0A;SRI was there “before the beginning”&amp;quot;&quot;/&gt;&lt;property id=&quot;20307&quot; value=&quot;279&quot;/&gt;&lt;/object&gt;&lt;object type=&quot;3&quot; unique_id=&quot;10025&quot;&gt;&lt;property id=&quot;20148&quot; value=&quot;5&quot;/&gt;&lt;property id=&quot;20300&quot; value=&quot;Slide 22 - &amp;quot;Wireless Communications&amp;#x0D;&amp;#x0A;SRI made possible a new way to communicate&amp;quot;&quot;/&gt;&lt;property id=&quot;20307&quot; value=&quot;280&quot;/&gt;&lt;/object&gt;&lt;object type=&quot;3&quot; unique_id=&quot;10027&quot;&gt;&lt;property id=&quot;20148&quot; value=&quot;5&quot;/&gt;&lt;property id=&quot;20300&quot; value=&quot;Slide 23 - &amp;quot;National Defense&amp;#x0D;&amp;#x0A;SRI has helped our nation meet mission-critical needs for decades&amp;quot;&quot;/&gt;&lt;property id=&quot;20307&quot; value=&quot;282&quot;/&gt;&lt;/object&gt;&lt;object type=&quot;3&quot; unique_id=&quot;10028&quot;&gt;&lt;property id=&quot;20148&quot; value=&quot;5&quot;/&gt;&lt;property id=&quot;20300&quot; value=&quot;Slide 24 - &amp;quot;Penetrating Radars&amp;#x0D;&amp;#x0A;SRI technology pinpoints concealed items of interest &amp;quot;&quot;/&gt;&lt;property id=&quot;20307&quot; value=&quot;283&quot;/&gt;&lt;/object&gt;&lt;object type=&quot;3&quot; unique_id=&quot;10029&quot;&gt;&lt;property id=&quot;20148&quot; value=&quot;5&quot;/&gt;&lt;property id=&quot;20300&quot; value=&quot;Slide 25 - &amp;quot;Aerospace&amp;#x0D;&amp;#x0A;SRI innovations take flight&amp;quot;&quot;/&gt;&lt;property id=&quot;20307&quot; value=&quot;284&quot;/&gt;&lt;/object&gt;&lt;object type=&quot;3&quot; unique_id=&quot;10030&quot;&gt;&lt;property id=&quot;20148&quot; value=&quot;5&quot;/&gt;&lt;property id=&quot;20300&quot; value=&quot;Slide 26 - &amp;quot;Satellite Communications&amp;#x0D;&amp;#x0A;SRI designs, deploys, and operates complex systems &amp;quot;&quot;/&gt;&lt;property id=&quot;20307&quot; value=&quot;285&quot;/&gt;&lt;/object&gt;&lt;object type=&quot;3&quot; unique_id=&quot;10031&quot;&gt;&lt;property id=&quot;20148&quot; value=&quot;5&quot;/&gt;&lt;property id=&quot;20300&quot; value=&quot;Slide 27 - &amp;quot;Banking&amp;#x0D;&amp;#x0A;SRI revolutionized how money is moved and used&amp;quot;&quot;/&gt;&lt;property id=&quot;20307&quot; value=&quot;286&quot;/&gt;&lt;/object&gt;&lt;object type=&quot;3&quot; unique_id=&quot;10032&quot;&gt;&lt;property id=&quot;20148&quot; value=&quot;5&quot;/&gt;&lt;property id=&quot;20300&quot; value=&quot;Slide 28 - &amp;quot;Automation&amp;#x0D;&amp;#x0A;SRI technologies speed delivery of vital information&amp;quot;&quot;/&gt;&lt;property id=&quot;20307&quot; value=&quot;287&quot;/&gt;&lt;/object&gt;&lt;object type=&quot;3&quot; unique_id=&quot;10033&quot;&gt;&lt;property id=&quot;20148&quot; value=&quot;5&quot;/&gt;&lt;property id=&quot;20300&quot; value=&quot;Slide 29 - &amp;quot;Natural Language Speech Recognition&amp;#x0D;&amp;#x0A;SRI innovations give voice to customer transactions &amp;quot;&quot;/&gt;&lt;property id=&quot;20307&quot; value=&quot;288&quot;/&gt;&lt;/object&gt;&lt;object type=&quot;3&quot; unique_id=&quot;10034&quot;&gt;&lt;property id=&quot;20148&quot; value=&quot;5&quot;/&gt;&lt;property id=&quot;20300&quot; value=&quot;Slide 30 - &amp;quot;Energy and Environment&amp;#x0D;&amp;#x0A;SRI is developing and licensing technologies for a sustainable future&amp;quot;&quot;/&gt;&lt;property id=&quot;20307&quot; value=&quot;289&quot;/&gt;&lt;/object&gt;&lt;object type=&quot;3&quot; unique_id=&quot;10035&quot;&gt;&lt;property id=&quot;20148&quot; value=&quot;5&quot;/&gt;&lt;property id=&quot;20300&quot; value=&quot;Slide 31 - &amp;quot;Artificial Muscle&amp;#x0D;&amp;#x0A;“Shape-shifting plastics” offer advanced automation, power generation&amp;quot;&quot;/&gt;&lt;property id=&quot;20307&quot; value=&quot;290&quot;/&gt;&lt;/object&gt;&lt;object type=&quot;3&quot; unique_id=&quot;10036&quot;&gt;&lt;property id=&quot;20148&quot; value=&quot;5&quot;/&gt;&lt;property id=&quot;20300&quot; value=&quot;Slide 32 - &amp;quot;Drug Discovery&amp;#x0D;&amp;#x0A;SRI helps save lives through new drugs for cancer and infectious disease&amp;quot;&quot;/&gt;&lt;property id=&quot;20307&quot; value=&quot;291&quot;/&gt;&lt;/object&gt;&lt;object type=&quot;3&quot; unique_id=&quot;10037&quot;&gt;&lt;property id=&quot;20148&quot; value=&quot;5&quot;/&gt;&lt;property id=&quot;20300&quot; value=&quot;Slide 33 - &amp;quot;Medical Systems&amp;#x0D;&amp;#x0A;SRI innovations help patients recover faster, with fewer complications&amp;quot;&quot;/&gt;&lt;property id=&quot;20307&quot; value=&quot;292&quot;/&gt;&lt;/object&gt;&lt;object type=&quot;3&quot; unique_id=&quot;10038&quot;&gt;&lt;property id=&quot;20148&quot; value=&quot;5&quot;/&gt;&lt;property id=&quot;20300&quot; value=&quot;Slide 34 - &amp;quot;Education&amp;#x0D;&amp;#x0A;SRI helps improve how teachers teach and students learn&amp;quot;&quot;/&gt;&lt;property id=&quot;20307&quot; value=&quot;293&quot;/&gt;&lt;/object&gt;&lt;object type=&quot;3&quot; unique_id=&quot;10039&quot;&gt;&lt;property id=&quot;20148&quot; value=&quot;5&quot;/&gt;&lt;property id=&quot;20300&quot; value=&quot;Slide 35 - &amp;quot;Economic Development&amp;#x0D;&amp;#x0A;SRI helps enhance competitiveness around the globe&amp;quot;&quot;/&gt;&lt;property id=&quot;20307&quot; value=&quot;294&quot;/&gt;&lt;/object&gt;&lt;object type=&quot;3&quot; unique_id=&quot;10040&quot;&gt;&lt;property id=&quot;20148&quot; value=&quot;5&quot;/&gt;&lt;property id=&quot;20300&quot; value=&quot;Slide 36 - &amp;quot;Tourism&amp;#x0D;&amp;#x0A;SRI puts new destinations on the map&amp;quot;&quot;/&gt;&lt;property id=&quot;20307&quot; value=&quot;295&quot;/&gt;&lt;/object&gt;&lt;object type=&quot;3&quot; unique_id=&quot;10041&quot;&gt;&lt;property id=&quot;20148&quot; value=&quot;5&quot;/&gt;&lt;property id=&quot;20300&quot; value=&quot;Slide 37 - &amp;quot;Entertainment &amp;#x0D;&amp;#x0A;SRI and Sarnoff have changed how we see movies and television&amp;quot;&quot;/&gt;&lt;property id=&quot;20307&quot; value=&quot;296&quot;/&gt;&lt;/object&gt;&lt;object type=&quot;3&quot; unique_id=&quot;10042&quot;&gt;&lt;property id=&quot;20148&quot; value=&quot;5&quot;/&gt;&lt;property id=&quot;20300&quot; value=&quot;Slide 38 - &amp;quot;Capabilities Matched to Market Needs&amp;quot;&quot;/&gt;&lt;property id=&quot;20307&quot; value=&quot;297&quot;/&gt;&lt;/object&gt;&lt;object type=&quot;3&quot; unique_id=&quot;10043&quot;&gt;&lt;property id=&quot;20148&quot; value=&quot;5&quot;/&gt;&lt;property id=&quot;20300&quot; value=&quot;Slide 39 - &amp;quot;Deep Technical Capabilities &amp;#x0D;&amp;#x0A;SRI applies interdisciplinary skills to provide solutions to your needs&amp;quot;&quot;/&gt;&lt;property id=&quot;20307&quot; value=&quot;298&quot;/&gt;&lt;/object&gt;&lt;object type=&quot;3&quot; unique_id=&quot;10044&quot;&gt;&lt;property id=&quot;20148&quot; value=&quot;5&quot;/&gt;&lt;property id=&quot;20300&quot; value=&quot;Slide 40 - &amp;quot;Information and Computing &amp;#x0D;&amp;#x0A;Pioneering next-generation, disruptive technologies&amp;quot;&quot;/&gt;&lt;property id=&quot;20307&quot; value=&quot;299&quot;/&gt;&lt;/object&gt;&lt;object type=&quot;3&quot; unique_id=&quot;10045&quot;&gt;&lt;property id=&quot;20148&quot; value=&quot;5&quot;/&gt;&lt;property id=&quot;20300&quot; value=&quot;Slide 41 - &amp;quot;Networks and Communication&amp;#x0D;&amp;#x0A;Operationally effective systems for government and commercial clients&amp;quot;&quot;/&gt;&lt;property id=&quot;20307&quot; value=&quot;300&quot;/&gt;&lt;/object&gt;&lt;object type=&quot;3&quot; unique_id=&quot;10046&quot;&gt;&lt;property id=&quot;20148&quot; value=&quot;5&quot;/&gt;&lt;property id=&quot;20300&quot; value=&quot;Slide 42 - &amp;quot;Automation and Robotics&amp;#x0D;&amp;#x0A;From the world’s first reasoning robot to the latest advances&amp;quot;&quot;/&gt;&lt;property id=&quot;20307&quot; value=&quot;301&quot;/&gt;&lt;/object&gt;&lt;object type=&quot;3&quot; unique_id=&quot;10047&quot;&gt;&lt;property id=&quot;20148&quot; value=&quot;5&quot;/&gt;&lt;property id=&quot;20300&quot; value=&quot;Slide 43 - &amp;quot;Intelligence Systems &amp;#x0D;&amp;#x0A;From field support to end-to-end, secure information management systems&amp;quot;&quot;/&gt;&lt;property id=&quot;20307&quot; value=&quot;302&quot;/&gt;&lt;/object&gt;&lt;object type=&quot;3&quot; unique_id=&quot;10048&quot;&gt;&lt;property id=&quot;20148&quot; value=&quot;5&quot;/&gt;&lt;property id=&quot;20300&quot; value=&quot;Slide 44 - &amp;quot;Data Collection and Measurement&amp;#x0D;&amp;#x0A;State-of-the-art sensing and information processing&amp;quot;&quot;/&gt;&lt;property id=&quot;20307&quot; value=&quot;303&quot;/&gt;&lt;/object&gt;&lt;object type=&quot;3&quot; unique_id=&quot;10049&quot;&gt;&lt;property id=&quot;20148&quot; value=&quot;5&quot;/&gt;&lt;property id=&quot;20300&quot; value=&quot;Slide 45 - &amp;quot;Homeland Security &amp;#x0D;&amp;#x0A;SRI contributes to our nation’s preparedness&amp;quot;&quot;/&gt;&lt;property id=&quot;20307&quot; value=&quot;304&quot;/&gt;&lt;/object&gt;&lt;object type=&quot;3&quot; unique_id=&quot;10050&quot;&gt;&lt;property id=&quot;20148&quot; value=&quot;5&quot;/&gt;&lt;property id=&quot;20300&quot; value=&quot;Slide 46 - &amp;quot;Automotive&amp;#x0D;&amp;#x0A;Improving safety, comfort, cost, and environmental impact&amp;quot;&quot;/&gt;&lt;property id=&quot;20307&quot; value=&quot;305&quot;/&gt;&lt;/object&gt;&lt;object type=&quot;3&quot; unique_id=&quot;10051&quot;&gt;&lt;property id=&quot;20148&quot; value=&quot;5&quot;/&gt;&lt;property id=&quot;20300&quot; value=&quot;Slide 47 - &amp;quot;Energy and Environment&amp;#x0D;&amp;#x0A;From basic research to pilot tests and commercialization&amp;quot;&quot;/&gt;&lt;property id=&quot;20307&quot; value=&quot;306&quot;/&gt;&lt;/object&gt;&lt;object type=&quot;3&quot; unique_id=&quot;10052&quot;&gt;&lt;property id=&quot;20148&quot; value=&quot;5&quot;/&gt;&lt;property id=&quot;20300&quot; value=&quot;Slide 48 - &amp;quot;Marine Science and Technology&amp;#x0D;&amp;#x0A;Taking SRI’s capabilities to the water&amp;quot;&quot;/&gt;&lt;property id=&quot;20307&quot; value=&quot;307&quot;/&gt;&lt;/object&gt;&lt;object type=&quot;3&quot; unique_id=&quot;10053&quot;&gt;&lt;property id=&quot;20148&quot; value=&quot;5&quot;/&gt;&lt;property id=&quot;20300&quot; value=&quot;Slide 49 - &amp;quot;Advanced Materials and Structures&amp;#x0D;&amp;#x0A;From basic research to pilot tests and commercialization&amp;quot;&quot;/&gt;&lt;property id=&quot;20307&quot; value=&quot;308&quot;/&gt;&lt;/object&gt;&lt;object type=&quot;3&quot; unique_id=&quot;10054&quot;&gt;&lt;property id=&quot;20148&quot; value=&quot;5&quot;/&gt;&lt;property id=&quot;20300&quot; value=&quot;Slide 50 - &amp;quot;Medical and Surgical Devices&amp;#x0D;&amp;#x0A;Advancing new ideas from initial design to working prototype&amp;quot;&quot;/&gt;&lt;property id=&quot;20307&quot; value=&quot;309&quot;/&gt;&lt;/object&gt;&lt;object type=&quot;3&quot; unique_id=&quot;10055&quot;&gt;&lt;property id=&quot;20148&quot; value=&quot;5&quot;/&gt;&lt;property id=&quot;20300&quot; value=&quot;Slide 51 - &amp;quot;Computational Biology&amp;#x0D;&amp;#x0A;Opportunities for drug discovery, agriculture, and biotech&amp;quot;&quot;/&gt;&lt;property id=&quot;20307&quot; value=&quot;310&quot;/&gt;&lt;/object&gt;&lt;object type=&quot;3&quot; unique_id=&quot;10056&quot;&gt;&lt;property id=&quot;20148&quot; value=&quot;5&quot;/&gt;&lt;property id=&quot;20300&quot; value=&quot;Slide 52 - &amp;quot;Biosciences &amp;#x0D;&amp;#x0A;Complete drug discovery and preclinical development services&amp;quot;&quot;/&gt;&lt;property id=&quot;20307&quot; value=&quot;311&quot;/&gt;&lt;/object&gt;&lt;object type=&quot;3&quot; unique_id=&quot;10057&quot;&gt;&lt;property id=&quot;20148&quot; value=&quot;5&quot;/&gt;&lt;property id=&quot;20300&quot; value=&quot;Slide 53 - &amp;quot;Product Development&amp;#x0D;&amp;#x0A;From technology concepts to working product prototypes&amp;quot;&quot;/&gt;&lt;property id=&quot;20307&quot; value=&quot;312&quot;/&gt;&lt;/object&gt;&lt;object type=&quot;3&quot; unique_id=&quot;10058&quot;&gt;&lt;property id=&quot;20148&quot; value=&quot;5&quot;/&gt;&lt;property id=&quot;20300&quot; value=&quot;Slide 54 - &amp;quot;Public Policy&amp;#x0D;&amp;#x0A;Addressing challenges caused by technological, social, and economic change&amp;quot;&quot;/&gt;&lt;property id=&quot;20307&quot; value=&quot;313&quot;/&gt;&lt;/object&gt;&lt;object type=&quot;3&quot; unique_id=&quot;10059&quot;&gt;&lt;property id=&quot;20148&quot; value=&quot;5&quot;/&gt;&lt;property id=&quot;20300&quot; value=&quot;Slide 55 - &amp;quot;Sarnoff Corporation, an SRI Subsidiary &amp;#x0D;&amp;#x0A;Complementary capabilities to meet client needs&amp;quot;&quot;/&gt;&lt;property id=&quot;20307&quot; value=&quot;314&quot;/&gt;&lt;/object&gt;&lt;object type=&quot;3&quot; unique_id=&quot;10060&quot;&gt;&lt;property id=&quot;20148&quot; value=&quot;5&quot;/&gt;&lt;property id=&quot;20300&quot; value=&quot;Slide 56 - &amp;quot;SRI’s Value Creation Process™&amp;quot;&quot;/&gt;&lt;property id=&quot;20307&quot; value=&quot;315&quot;/&gt;&lt;/object&gt;&lt;object type=&quot;3&quot; unique_id=&quot;10061&quot;&gt;&lt;property id=&quot;20148&quot; value=&quot;5&quot;/&gt;&lt;property id=&quot;20300&quot; value=&quot;Slide 57 - &amp;quot;The Innovation Life Cycle&amp;#x0D;&amp;#x0A;Creation and delivery of new products and services in the marketplace&amp;quot;&quot;/&gt;&lt;property id=&quot;20307&quot; value=&quot;316&quot;/&gt;&lt;/object&gt;&lt;object type=&quot;3&quot; unique_id=&quot;10062&quot;&gt;&lt;property id=&quot;20148&quot; value=&quot;5&quot;/&gt;&lt;property id=&quot;20300&quot; value=&quot;Slide 58 - &amp;quot;SRI’s Process for Creating Customer Value&amp;#x0D;&amp;#x0A;Rigorously applying SRI’s Five Disciplines of Innovation™&amp;quot;&quot;/&gt;&lt;property id=&quot;20307&quot; value=&quot;317&quot;/&gt;&lt;/object&gt;&lt;object type=&quot;3&quot; unique_id=&quot;10063&quot;&gt;&lt;property id=&quot;20148&quot; value=&quot;5&quot;/&gt;&lt;property id=&quot;20300&quot; value=&quot;Slide 59 - &amp;quot;SRI’s “NABC” Approach&amp;#x0D;&amp;#x0A;Used to develop a quantitative value proposition—the first step in value creation&amp;quot;&quot;/&gt;&lt;property id=&quot;20307&quot; value=&quot;318&quot;/&gt;&lt;/object&gt;&lt;object type=&quot;3&quot; unique_id=&quot;10064&quot;&gt;&lt;property id=&quot;20148&quot; value=&quot;5&quot;/&gt;&lt;property id=&quot;20300&quot; value=&quot;Slide 60 - &amp;quot;SRI’s Model &amp;#x0D;&amp;#x0A;We have a vested interest in your success&amp;quot;&quot;/&gt;&lt;property id=&quot;20307&quot; value=&quot;319&quot;/&gt;&lt;/object&gt;&lt;object type=&quot;3&quot; unique_id=&quot;10065&quot;&gt;&lt;property id=&quot;20148&quot; value=&quot;5&quot;/&gt;&lt;property id=&quot;20300&quot; value=&quot;Slide 61 - &amp;quot;SRI’s Process for Creating New Ventures&amp;#x0D;&amp;#x0A;Disciplined and milestone-based&amp;quot;&quot;/&gt;&lt;property id=&quot;20307&quot; value=&quot;320&quot;/&gt;&lt;/object&gt;&lt;object type=&quot;3&quot; unique_id=&quot;10066&quot;&gt;&lt;property id=&quot;20148&quot; value=&quot;5&quot;/&gt;&lt;property id=&quot;20300&quot; value=&quot;Slide 62 - &amp;quot;Innovation Partnership Programs&amp;quot;&quot;/&gt;&lt;property id=&quot;20307&quot; value=&quot;321&quot;/&gt;&lt;/object&gt;&lt;object type=&quot;3&quot; unique_id=&quot;10067&quot;&gt;&lt;property id=&quot;20148&quot; value=&quot;5&quot;/&gt;&lt;property id=&quot;20300&quot; value=&quot;Slide 63 - &amp;quot;SRI Innovation Partnership Programs&amp;#x0D;&amp;#x0A;Helping organizations turn ideas into high-value products and services&amp;quot;&quot;/&gt;&lt;property id=&quot;20307&quot; value=&quot;322&quot;/&gt;&lt;/object&gt;&lt;object type=&quot;3&quot; unique_id=&quot;10068&quot;&gt;&lt;property id=&quot;20148&quot; value=&quot;5&quot;/&gt;&lt;property id=&quot;20300&quot; value=&quot;Slide 64 - &amp;quot;SRI Five Disciplines of Innovation™ Program&amp;#x0D;&amp;#x0A;For an organizational culture that consistently provides compelling va&quot;/&gt;&lt;property id=&quot;20307&quot; value=&quot;323&quot;/&gt;&lt;/object&gt;&lt;object type=&quot;3&quot; unique_id=&quot;10069&quot;&gt;&lt;property id=&quot;20148&quot; value=&quot;5&quot;/&gt;&lt;property id=&quot;20300&quot; value=&quot;Slide 65 - &amp;quot;Technology for Innovative Products Workshop &amp;#x0D;&amp;#x0A;New products and services for growth&amp;quot;&quot;/&gt;&lt;property id=&quot;20307&quot; value=&quot;324&quot;/&gt;&lt;/object&gt;&lt;object type=&quot;3&quot; unique_id=&quot;10070&quot;&gt;&lt;property id=&quot;20148&quot; value=&quot;5&quot;/&gt;&lt;property id=&quot;20300&quot; value=&quot;Slide 66 - &amp;quot;Ways We Can Work Together&amp;#x0D;&amp;#x0A;Flexible working arrangements to meet your needs&amp;quot;&quot;/&gt;&lt;property id=&quot;20307&quot; value=&quot;325&quot;/&gt;&lt;/object&gt;&lt;object type=&quot;3&quot; unique_id=&quot;10072&quot;&gt;&lt;property id=&quot;20148&quot; value=&quot;5&quot;/&gt;&lt;property id=&quot;20300&quot; value=&quot;Slide 67&quot;/&gt;&lt;property id=&quot;20307&quot; value=&quot;258&quot;/&gt;&lt;/object&gt;&lt;object type=&quot;3&quot; unique_id=&quot;98176&quot;&gt;&lt;property id=&quot;20148&quot; value=&quot;5&quot;/&gt;&lt;property id=&quot;20300&quot; value=&quot;Slide 12 - &amp;quot;Representative Clients and Partners&amp;#x0D;&amp;#x0A;SRI delivers innovation to governments&amp;quot;&quot;/&gt;&lt;property id=&quot;20307&quot; value=&quot;326&quot;/&gt;&lt;/object&gt;&lt;object type=&quot;3&quot; unique_id=&quot;98177&quot;&gt;&lt;property id=&quot;20148&quot; value=&quot;5&quot;/&gt;&lt;property id=&quot;20300&quot; value=&quot;Slide 13 - &amp;quot;Representative Clients and Partners&amp;#x0D;&amp;#x0A;SRI delivers innovation to established and start-up businesses&amp;quot;&quot;/&gt;&lt;property id=&quot;20307&quot; value=&quot;327&quot;/&gt;&lt;/object&gt;&lt;object type=&quot;3&quot; unique_id=&quot;98178&quot;&gt;&lt;property id=&quot;20148&quot; value=&quot;5&quot;/&gt;&lt;property id=&quot;20300&quot; value=&quot;Slide 14 - &amp;quot;Representative Clients and Partners&amp;#x0D;&amp;#x0A;SRI delivers innovation to foundations and industry&amp;quot;&quot;/&gt;&lt;property id=&quot;20307&quot; value=&quot;328&quot;/&gt;&lt;/object&gt;&lt;/object&gt;&lt;/object&gt;&lt;/database&gt;"/>
  <p:tag name="SECTOMILLISECCONVERTED" val="1"/>
</p:tagLst>
</file>

<file path=ppt/theme/theme1.xml><?xml version="1.0" encoding="utf-8"?>
<a:theme xmlns:a="http://schemas.openxmlformats.org/drawingml/2006/main" name="Office Theme">
  <a:themeElements>
    <a:clrScheme name="Custom 15">
      <a:dk1>
        <a:srgbClr val="4E4E4E"/>
      </a:dk1>
      <a:lt1>
        <a:srgbClr val="FFFFFF"/>
      </a:lt1>
      <a:dk2>
        <a:srgbClr val="4E4E4E"/>
      </a:dk2>
      <a:lt2>
        <a:srgbClr val="FFFFFF"/>
      </a:lt2>
      <a:accent1>
        <a:srgbClr val="0070C0"/>
      </a:accent1>
      <a:accent2>
        <a:srgbClr val="8C92BB"/>
      </a:accent2>
      <a:accent3>
        <a:srgbClr val="CF7646"/>
      </a:accent3>
      <a:accent4>
        <a:srgbClr val="E8A333"/>
      </a:accent4>
      <a:accent5>
        <a:srgbClr val="7030A0"/>
      </a:accent5>
      <a:accent6>
        <a:srgbClr val="2D2D8A"/>
      </a:accent6>
      <a:hlink>
        <a:srgbClr val="004080"/>
      </a:hlink>
      <a:folHlink>
        <a:srgbClr val="7F7F7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74766</TotalTime>
  <Words>865</Words>
  <Application>Microsoft Macintosh PowerPoint</Application>
  <PresentationFormat>On-screen Show (4:3)</PresentationFormat>
  <Paragraphs>157</Paragraphs>
  <Slides>34</Slides>
  <Notes>5</Notes>
  <HiddenSlides>4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42" baseType="lpstr">
      <vt:lpstr>ＭＳ Ｐゴシック</vt:lpstr>
      <vt:lpstr>Arial</vt:lpstr>
      <vt:lpstr>Arial Narrow</vt:lpstr>
      <vt:lpstr>Calibri</vt:lpstr>
      <vt:lpstr>Mangal</vt:lpstr>
      <vt:lpstr>Stone Serif</vt:lpstr>
      <vt:lpstr>Times New Roman</vt:lpstr>
      <vt:lpstr>Office Theme</vt:lpstr>
      <vt:lpstr>PowerPoint Presentation</vt:lpstr>
      <vt:lpstr>SmartTables</vt:lpstr>
      <vt:lpstr>SmartTables Location</vt:lpstr>
      <vt:lpstr>Three Types of SmartTables</vt:lpstr>
      <vt:lpstr>Creating SmartTables</vt:lpstr>
      <vt:lpstr>Creating SmartTables: User-Defined SmartTables</vt:lpstr>
      <vt:lpstr>Creating SmartTables: User-Defined SmartTables</vt:lpstr>
      <vt:lpstr>Creating SmartTables from Search Results</vt:lpstr>
      <vt:lpstr>PowerPoint Presentation</vt:lpstr>
      <vt:lpstr>PowerPoint Presentation</vt:lpstr>
      <vt:lpstr>Using SmartTables: Browsing Attributes</vt:lpstr>
      <vt:lpstr>Using SmartTables: Browsing Attributes</vt:lpstr>
      <vt:lpstr>Using SmartTables: Browsing Attributes</vt:lpstr>
      <vt:lpstr>Using SmartTables: Browsing Attributes</vt:lpstr>
      <vt:lpstr>SmartTable Transformations</vt:lpstr>
      <vt:lpstr>PowerPoint Presentation</vt:lpstr>
      <vt:lpstr>Transformations: Reactions and Pathways of Metabolite</vt:lpstr>
      <vt:lpstr>Transformations: Genes of Pathway</vt:lpstr>
      <vt:lpstr>Transformations: New SmartTable from Column</vt:lpstr>
      <vt:lpstr>Using SmartTables: SmartTable Transformations</vt:lpstr>
      <vt:lpstr>Using SmartTables: Attributes</vt:lpstr>
      <vt:lpstr>Genes of Aspartate Superpathway</vt:lpstr>
      <vt:lpstr>Transforms</vt:lpstr>
      <vt:lpstr>Other Operations on SmartTables</vt:lpstr>
      <vt:lpstr>Genes, Sequences, Regions….</vt:lpstr>
      <vt:lpstr>Set Operations on SmartTables</vt:lpstr>
      <vt:lpstr>Alignment Viewer</vt:lpstr>
      <vt:lpstr>Frozen SmartTables</vt:lpstr>
      <vt:lpstr>Collapsible Columns, Select Rows By Number </vt:lpstr>
      <vt:lpstr>Display Modes</vt:lpstr>
      <vt:lpstr>Enrichment Analysis</vt:lpstr>
      <vt:lpstr>Enrichment Dialog</vt:lpstr>
      <vt:lpstr>Lab Exercise</vt:lpstr>
      <vt:lpstr>Lab Exercise</vt:lpstr>
    </vt:vector>
  </TitlesOfParts>
  <Company>SRI International</Company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SRI International</dc:creator>
  <cp:lastModifiedBy>Microsoft Office User</cp:lastModifiedBy>
  <cp:revision>1190</cp:revision>
  <cp:lastPrinted>2010-12-10T21:21:47Z</cp:lastPrinted>
  <dcterms:created xsi:type="dcterms:W3CDTF">2010-12-20T17:54:08Z</dcterms:created>
  <dcterms:modified xsi:type="dcterms:W3CDTF">2020-01-16T21:59:29Z</dcterms:modified>
</cp:coreProperties>
</file>