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8" r:id="rId4"/>
    <p:sldId id="260" r:id="rId5"/>
    <p:sldId id="259" r:id="rId6"/>
    <p:sldId id="257" r:id="rId7"/>
    <p:sldId id="261" r:id="rId8"/>
    <p:sldId id="264" r:id="rId9"/>
    <p:sldId id="265" r:id="rId10"/>
    <p:sldId id="266" r:id="rId11"/>
    <p:sldId id="267" r:id="rId12"/>
    <p:sldId id="269" r:id="rId13"/>
    <p:sldId id="270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5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80E3-FA64-4949-9BD7-4E409E2C5213}" type="datetimeFigureOut">
              <a:rPr lang="en-US" smtClean="0"/>
              <a:t>3/22/16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E76B-F268-2F41-B7C0-4F4C79C8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67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80E3-FA64-4949-9BD7-4E409E2C5213}" type="datetimeFigureOut">
              <a:rPr lang="en-US" smtClean="0"/>
              <a:t>3/22/16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E76B-F268-2F41-B7C0-4F4C79C8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9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80E3-FA64-4949-9BD7-4E409E2C5213}" type="datetimeFigureOut">
              <a:rPr lang="en-US" smtClean="0"/>
              <a:t>3/22/16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E76B-F268-2F41-B7C0-4F4C79C8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1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80E3-FA64-4949-9BD7-4E409E2C5213}" type="datetimeFigureOut">
              <a:rPr lang="en-US" smtClean="0"/>
              <a:t>3/22/16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E76B-F268-2F41-B7C0-4F4C79C8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8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80E3-FA64-4949-9BD7-4E409E2C5213}" type="datetimeFigureOut">
              <a:rPr lang="en-US" smtClean="0"/>
              <a:t>3/22/16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E76B-F268-2F41-B7C0-4F4C79C8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80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80E3-FA64-4949-9BD7-4E409E2C5213}" type="datetimeFigureOut">
              <a:rPr lang="en-US" smtClean="0"/>
              <a:t>3/22/16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E76B-F268-2F41-B7C0-4F4C79C8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5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80E3-FA64-4949-9BD7-4E409E2C5213}" type="datetimeFigureOut">
              <a:rPr lang="en-US" smtClean="0"/>
              <a:t>3/22/16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E76B-F268-2F41-B7C0-4F4C79C8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1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80E3-FA64-4949-9BD7-4E409E2C5213}" type="datetimeFigureOut">
              <a:rPr lang="en-US" smtClean="0"/>
              <a:t>3/22/16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E76B-F268-2F41-B7C0-4F4C79C8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80E3-FA64-4949-9BD7-4E409E2C5213}" type="datetimeFigureOut">
              <a:rPr lang="en-US" smtClean="0"/>
              <a:t>3/22/16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E76B-F268-2F41-B7C0-4F4C79C8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44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80E3-FA64-4949-9BD7-4E409E2C5213}" type="datetimeFigureOut">
              <a:rPr lang="en-US" smtClean="0"/>
              <a:t>3/22/16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E76B-F268-2F41-B7C0-4F4C79C8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225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280E3-FA64-4949-9BD7-4E409E2C5213}" type="datetimeFigureOut">
              <a:rPr lang="en-US" smtClean="0"/>
              <a:t>3/22/16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E76B-F268-2F41-B7C0-4F4C79C8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2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280E3-FA64-4949-9BD7-4E409E2C5213}" type="datetimeFigureOut">
              <a:rPr lang="en-US" smtClean="0"/>
              <a:t>3/22/16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DE76B-F268-2F41-B7C0-4F4C79C80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0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ythoncyc.readthedocs.org/en/latest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29326"/>
            <a:ext cx="7772400" cy="1470025"/>
          </a:xfrm>
        </p:spPr>
        <p:txBody>
          <a:bodyPr/>
          <a:lstStyle/>
          <a:p>
            <a:r>
              <a:rPr lang="en-US" dirty="0" err="1" smtClean="0"/>
              <a:t>PythonCyc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and other APIs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19945"/>
            <a:ext cx="6400800" cy="1752600"/>
          </a:xfrm>
        </p:spPr>
        <p:txBody>
          <a:bodyPr/>
          <a:lstStyle/>
          <a:p>
            <a:r>
              <a:rPr lang="en-US" dirty="0" smtClean="0"/>
              <a:t>A Python package to access Pathway Tools and its data using the Python programming language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82479" y="4545510"/>
            <a:ext cx="192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Mario Latendresse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94167" y="5329015"/>
            <a:ext cx="1308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March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85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Classes of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previous discussion applies to all other classes of objects</a:t>
            </a:r>
          </a:p>
          <a:p>
            <a:pPr marL="0" indent="0">
              <a:buNone/>
            </a:pPr>
            <a:endParaRPr lang="en-US" sz="20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&gt;&gt;&gt; reactions = </a:t>
            </a:r>
            <a:r>
              <a:rPr lang="en-US" sz="2000" dirty="0" err="1" smtClean="0">
                <a:latin typeface="Courier New"/>
                <a:cs typeface="Courier New"/>
              </a:rPr>
              <a:t>ecoli.reactions</a:t>
            </a:r>
            <a:endParaRPr lang="en-US" sz="20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&gt;&gt;&gt; compounds = </a:t>
            </a:r>
            <a:r>
              <a:rPr lang="en-US" sz="2000" dirty="0" err="1" smtClean="0">
                <a:latin typeface="Courier New"/>
                <a:cs typeface="Courier New"/>
              </a:rPr>
              <a:t>ecoli.compounds</a:t>
            </a:r>
            <a:endParaRPr lang="en-US" sz="20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&gt;&gt;&gt; pathways = </a:t>
            </a:r>
            <a:r>
              <a:rPr lang="en-US" sz="2000" dirty="0" err="1" smtClean="0">
                <a:latin typeface="Courier New"/>
                <a:cs typeface="Courier New"/>
              </a:rPr>
              <a:t>ecoli.pathways</a:t>
            </a:r>
            <a:endParaRPr lang="en-US" sz="20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&gt;&gt;&gt; proteins = </a:t>
            </a:r>
            <a:r>
              <a:rPr lang="en-US" sz="2000" dirty="0" err="1" smtClean="0">
                <a:latin typeface="Courier New"/>
                <a:cs typeface="Courier New"/>
              </a:rPr>
              <a:t>ecoli.proteins</a:t>
            </a:r>
            <a:endParaRPr lang="en-US" sz="20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&gt;&gt;&gt; people = </a:t>
            </a:r>
            <a:r>
              <a:rPr lang="en-US" sz="2000" dirty="0" err="1" smtClean="0">
                <a:latin typeface="Courier New"/>
                <a:cs typeface="Courier New"/>
              </a:rPr>
              <a:t>ecoli.people</a:t>
            </a:r>
            <a:endParaRPr lang="en-US" sz="20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03390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Way to Transfer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methods </a:t>
            </a:r>
            <a:r>
              <a:rPr lang="en-US" sz="2400" dirty="0" err="1" smtClean="0"/>
              <a:t>get_slot_value</a:t>
            </a:r>
            <a:r>
              <a:rPr lang="en-US" sz="2400" dirty="0" smtClean="0"/>
              <a:t> and </a:t>
            </a:r>
            <a:r>
              <a:rPr lang="en-US" sz="2400" dirty="0" err="1" smtClean="0"/>
              <a:t>get_slot_values</a:t>
            </a:r>
            <a:r>
              <a:rPr lang="en-US" sz="2400" dirty="0" smtClean="0"/>
              <a:t> always transfer the data</a:t>
            </a:r>
          </a:p>
          <a:p>
            <a:r>
              <a:rPr lang="en-US" sz="2400" dirty="0" smtClean="0"/>
              <a:t>We need to use frame ids</a:t>
            </a:r>
          </a:p>
          <a:p>
            <a:r>
              <a:rPr lang="en-US" sz="2400" dirty="0" smtClean="0"/>
              <a:t>Example with the left attribute of all reactions of </a:t>
            </a:r>
            <a:r>
              <a:rPr lang="en-US" sz="2400" dirty="0" err="1" smtClean="0"/>
              <a:t>ecoli</a:t>
            </a:r>
            <a:endParaRPr lang="en-US" sz="2400" dirty="0" smtClean="0"/>
          </a:p>
          <a:p>
            <a:pPr marL="0" indent="0">
              <a:buNone/>
            </a:pPr>
            <a:endParaRPr lang="en-US" sz="18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&gt;&gt;&gt; reactions = </a:t>
            </a:r>
            <a:r>
              <a:rPr lang="en-US" sz="1800" dirty="0" err="1" smtClean="0">
                <a:latin typeface="Courier New"/>
                <a:cs typeface="Courier New"/>
              </a:rPr>
              <a:t>ecoli.reactions</a:t>
            </a:r>
            <a:endParaRPr lang="en-US" sz="16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/>
                <a:cs typeface="Courier New"/>
              </a:rPr>
              <a:t>&gt;&gt;&gt; for </a:t>
            </a:r>
            <a:r>
              <a:rPr lang="en-US" sz="1600" dirty="0">
                <a:latin typeface="Courier New"/>
                <a:cs typeface="Courier New"/>
              </a:rPr>
              <a:t>reaction in </a:t>
            </a:r>
            <a:r>
              <a:rPr lang="en-US" sz="1600" dirty="0" err="1">
                <a:latin typeface="Courier New"/>
                <a:cs typeface="Courier New"/>
              </a:rPr>
              <a:t>reactions.instances</a:t>
            </a:r>
            <a:r>
              <a:rPr lang="en-US" sz="1600" dirty="0" smtClean="0">
                <a:latin typeface="Courier New"/>
                <a:cs typeface="Courier New"/>
              </a:rPr>
              <a:t>:</a:t>
            </a:r>
          </a:p>
          <a:p>
            <a:pPr marL="0" indent="0">
              <a:buNone/>
            </a:pPr>
            <a:r>
              <a:rPr lang="en-US" sz="1600" dirty="0" smtClean="0">
                <a:latin typeface="Courier New"/>
                <a:cs typeface="Courier New"/>
              </a:rPr>
              <a:t>&gt;&gt;&gt; ...  print </a:t>
            </a:r>
            <a:r>
              <a:rPr lang="en-US" sz="1600" dirty="0" err="1" smtClean="0">
                <a:latin typeface="Courier New"/>
                <a:cs typeface="Courier New"/>
              </a:rPr>
              <a:t>ecoli.get_slot_values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reaction.frameid</a:t>
            </a:r>
            <a:r>
              <a:rPr lang="en-US" sz="1600" dirty="0">
                <a:latin typeface="Courier New"/>
                <a:cs typeface="Courier New"/>
              </a:rPr>
              <a:t>, 'left')</a:t>
            </a:r>
          </a:p>
        </p:txBody>
      </p:sp>
    </p:spTree>
    <p:extLst>
      <p:ext uri="{BB962C8B-B14F-4D97-AF65-F5344CB8AC3E}">
        <p14:creationId xmlns:p14="http://schemas.microsoft.com/office/powerpoint/2010/main" val="448329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</a:t>
            </a:r>
            <a:r>
              <a:rPr lang="en-US" dirty="0"/>
              <a:t>D</a:t>
            </a:r>
            <a:r>
              <a:rPr lang="en-US" dirty="0" smtClean="0"/>
              <a:t>ata in a PGDB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Two methods are available</a:t>
            </a:r>
          </a:p>
          <a:p>
            <a:pPr marL="0" indent="0">
              <a:buNone/>
            </a:pPr>
            <a:r>
              <a:rPr lang="en-US" sz="2400" dirty="0" smtClean="0">
                <a:latin typeface="Courier New"/>
                <a:cs typeface="Courier New"/>
              </a:rPr>
              <a:t>		</a:t>
            </a:r>
            <a:r>
              <a:rPr lang="en-US" sz="2400" dirty="0" err="1" smtClean="0">
                <a:latin typeface="Courier New"/>
                <a:cs typeface="Courier New"/>
              </a:rPr>
              <a:t>put_slot_values</a:t>
            </a:r>
            <a:r>
              <a:rPr lang="en-US" sz="2400" dirty="0" smtClean="0">
                <a:latin typeface="Courier New"/>
                <a:cs typeface="Courier New"/>
              </a:rPr>
              <a:t> and </a:t>
            </a:r>
            <a:r>
              <a:rPr lang="en-US" sz="2400" dirty="0" err="1" smtClean="0">
                <a:latin typeface="Courier New"/>
                <a:cs typeface="Courier New"/>
              </a:rPr>
              <a:t>put_slot_value</a:t>
            </a:r>
            <a:endParaRPr lang="en-US" dirty="0"/>
          </a:p>
          <a:p>
            <a:r>
              <a:rPr lang="en-US" sz="2400" dirty="0" smtClean="0"/>
              <a:t>Example with MetaCyc and one reaction</a:t>
            </a:r>
            <a:endParaRPr lang="en-US" sz="20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 </a:t>
            </a:r>
            <a:r>
              <a:rPr lang="en-US" sz="2000" dirty="0" err="1" smtClean="0">
                <a:latin typeface="Courier New"/>
                <a:cs typeface="Courier New"/>
              </a:rPr>
              <a:t>meta.put_slot_value</a:t>
            </a:r>
            <a:r>
              <a:rPr lang="en-US" sz="2000" dirty="0" smtClean="0">
                <a:latin typeface="Courier New"/>
                <a:cs typeface="Courier New"/>
              </a:rPr>
              <a:t>(‘RXN-9000’,’GIBBS-0’,2.1)</a:t>
            </a:r>
          </a:p>
          <a:p>
            <a:r>
              <a:rPr lang="en-US" sz="2400" dirty="0" smtClean="0">
                <a:cs typeface="Courier New"/>
              </a:rPr>
              <a:t>The attribute GIBBS-0 for reaction RXN-9000 is modified with value 2.1 directly in the PGDB stored in Pathway Tools (not locally!)</a:t>
            </a:r>
          </a:p>
          <a:p>
            <a:r>
              <a:rPr lang="en-US" sz="2400" dirty="0" smtClean="0">
                <a:cs typeface="Courier New"/>
              </a:rPr>
              <a:t>Saving a PGDB (bound to </a:t>
            </a:r>
            <a:r>
              <a:rPr lang="en-US" sz="2400" dirty="0" err="1" smtClean="0">
                <a:cs typeface="Courier New"/>
              </a:rPr>
              <a:t>var</a:t>
            </a:r>
            <a:r>
              <a:rPr lang="en-US" sz="2400" dirty="0" smtClean="0">
                <a:cs typeface="Courier New"/>
              </a:rPr>
              <a:t> </a:t>
            </a:r>
            <a:r>
              <a:rPr lang="en-US" sz="2400" dirty="0" err="1" smtClean="0">
                <a:cs typeface="Courier New"/>
              </a:rPr>
              <a:t>pgdb</a:t>
            </a:r>
            <a:r>
              <a:rPr lang="en-US" sz="2400" dirty="0" smtClean="0">
                <a:cs typeface="Courier New"/>
              </a:rPr>
              <a:t>) by Pathway Tools can be done by</a:t>
            </a:r>
          </a:p>
          <a:p>
            <a:pPr marL="0" indent="0">
              <a:buNone/>
            </a:pPr>
            <a:r>
              <a:rPr lang="en-US" sz="2400" dirty="0" smtClean="0">
                <a:latin typeface="Courier New"/>
                <a:cs typeface="Courier New"/>
              </a:rPr>
              <a:t>	</a:t>
            </a:r>
            <a:r>
              <a:rPr lang="en-US" sz="2400" dirty="0" err="1" smtClean="0">
                <a:latin typeface="Courier New"/>
                <a:cs typeface="Courier New"/>
              </a:rPr>
              <a:t>pgdb.save_pgdb</a:t>
            </a:r>
            <a:r>
              <a:rPr lang="en-US" sz="2400" dirty="0" smtClean="0">
                <a:latin typeface="Courier New"/>
                <a:cs typeface="Courier New"/>
              </a:rPr>
              <a:t>()</a:t>
            </a:r>
          </a:p>
          <a:p>
            <a:pPr marL="0" indent="0">
              <a:buNone/>
            </a:pPr>
            <a:endParaRPr lang="en-US" sz="24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0610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Callable Pathway Tools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There are over 150 functions defined in Pathway Tools that can be called in </a:t>
            </a:r>
            <a:r>
              <a:rPr lang="en-US" sz="2400" dirty="0" err="1" smtClean="0"/>
              <a:t>PythonCyc</a:t>
            </a:r>
            <a:endParaRPr lang="en-US" sz="2400" dirty="0" smtClean="0"/>
          </a:p>
          <a:p>
            <a:r>
              <a:rPr lang="en-US" sz="2400" dirty="0" smtClean="0"/>
              <a:t>All these functions are described in the API documentation at </a:t>
            </a:r>
          </a:p>
          <a:p>
            <a:pPr marL="0" indent="0">
              <a:buNone/>
            </a:pPr>
            <a:r>
              <a:rPr lang="en-US" sz="2400" dirty="0" smtClean="0"/>
              <a:t>		</a:t>
            </a:r>
            <a:r>
              <a:rPr lang="en-US" sz="2000" dirty="0" smtClean="0">
                <a:latin typeface="Courier New"/>
                <a:cs typeface="Courier New"/>
                <a:hlinkClick r:id="rId2"/>
              </a:rPr>
              <a:t>http</a:t>
            </a:r>
            <a:r>
              <a:rPr lang="en-US" sz="2000" dirty="0">
                <a:latin typeface="Courier New"/>
                <a:cs typeface="Courier New"/>
                <a:hlinkClick r:id="rId2"/>
              </a:rPr>
              <a:t>://pythoncyc.readthedocs.org/en/latest</a:t>
            </a:r>
            <a:r>
              <a:rPr lang="en-US" sz="2000" dirty="0" smtClean="0">
                <a:latin typeface="Courier New"/>
                <a:cs typeface="Courier New"/>
                <a:hlinkClick r:id="rId2"/>
              </a:rPr>
              <a:t>/</a:t>
            </a:r>
            <a:endParaRPr lang="en-US" sz="2000" dirty="0" smtClean="0">
              <a:latin typeface="Courier New"/>
              <a:cs typeface="Courier New"/>
            </a:endParaRPr>
          </a:p>
          <a:p>
            <a:r>
              <a:rPr lang="en-US" sz="2400" dirty="0" smtClean="0">
                <a:cs typeface="Courier New"/>
              </a:rPr>
              <a:t>Examples:</a:t>
            </a:r>
            <a:endParaRPr lang="en-US" sz="2400" dirty="0">
              <a:cs typeface="Courier New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	</a:t>
            </a:r>
            <a:r>
              <a:rPr lang="en-US" sz="2000" dirty="0" err="1" smtClean="0">
                <a:latin typeface="Courier New"/>
                <a:cs typeface="Courier New"/>
              </a:rPr>
              <a:t>pgdb.all_operons</a:t>
            </a:r>
            <a:r>
              <a:rPr lang="en-US" sz="2000" dirty="0" smtClean="0">
                <a:latin typeface="Courier New"/>
                <a:cs typeface="Courier New"/>
              </a:rPr>
              <a:t>()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	</a:t>
            </a:r>
            <a:r>
              <a:rPr lang="en-US" sz="2000" dirty="0" err="1" smtClean="0">
                <a:latin typeface="Courier New"/>
                <a:cs typeface="Courier New"/>
              </a:rPr>
              <a:t>pgdb.genes_of_pathway</a:t>
            </a:r>
            <a:r>
              <a:rPr lang="en-US" sz="2000" dirty="0" smtClean="0">
                <a:latin typeface="Courier New"/>
                <a:cs typeface="Courier New"/>
              </a:rPr>
              <a:t>(pathway)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	</a:t>
            </a:r>
            <a:r>
              <a:rPr lang="en-US" sz="2000" dirty="0" err="1" smtClean="0">
                <a:latin typeface="Courier New"/>
                <a:cs typeface="Courier New"/>
              </a:rPr>
              <a:t>pgdb.enzymes_of_gene</a:t>
            </a:r>
            <a:r>
              <a:rPr lang="en-US" sz="2000" dirty="0" smtClean="0">
                <a:latin typeface="Courier New"/>
                <a:cs typeface="Courier New"/>
              </a:rPr>
              <a:t>(gene)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	</a:t>
            </a:r>
            <a:r>
              <a:rPr lang="en-US" sz="2000" dirty="0" err="1" smtClean="0">
                <a:latin typeface="Courier New"/>
                <a:cs typeface="Courier New"/>
              </a:rPr>
              <a:t>pgdb.reactions_of_compound</a:t>
            </a:r>
            <a:r>
              <a:rPr lang="en-US" sz="2000" dirty="0" smtClean="0">
                <a:latin typeface="Courier New"/>
                <a:cs typeface="Courier New"/>
              </a:rPr>
              <a:t>(compound)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	</a:t>
            </a:r>
            <a:r>
              <a:rPr lang="en-US" sz="2000" smtClean="0">
                <a:latin typeface="Courier New"/>
                <a:cs typeface="Courier New"/>
              </a:rPr>
              <a:t>pgdb.reactions_of_pathway</a:t>
            </a:r>
            <a:r>
              <a:rPr lang="en-US" sz="2000" dirty="0" smtClean="0">
                <a:latin typeface="Courier New"/>
                <a:cs typeface="Courier New"/>
              </a:rPr>
              <a:t>(pathway)</a:t>
            </a:r>
            <a:endParaRPr lang="en-US"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69732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/>
                <a:cs typeface="Courier New"/>
              </a:rPr>
              <a:t>def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gather_gibbs_substrates_of_reactions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orgid</a:t>
            </a:r>
            <a:r>
              <a:rPr lang="en-US" dirty="0">
                <a:latin typeface="Courier New"/>
                <a:cs typeface="Courier New"/>
              </a:rPr>
              <a:t>):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"""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Return a dictionary of all reactions of PGDB </a:t>
            </a:r>
            <a:r>
              <a:rPr lang="en-US" dirty="0" err="1">
                <a:latin typeface="Courier New"/>
                <a:cs typeface="Courier New"/>
              </a:rPr>
              <a:t>orgid</a:t>
            </a:r>
            <a:r>
              <a:rPr lang="en-US" dirty="0">
                <a:latin typeface="Courier New"/>
                <a:cs typeface="Courier New"/>
              </a:rPr>
              <a:t> with </a:t>
            </a: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  the </a:t>
            </a:r>
            <a:r>
              <a:rPr lang="en-US" dirty="0">
                <a:latin typeface="Courier New"/>
                <a:cs typeface="Courier New"/>
              </a:rPr>
              <a:t>Gibbs free energies of formation 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of their substrates. The keys are the frame ids of the </a:t>
            </a: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  reactions </a:t>
            </a:r>
            <a:r>
              <a:rPr lang="en-US" dirty="0">
                <a:latin typeface="Courier New"/>
                <a:cs typeface="Courier New"/>
              </a:rPr>
              <a:t>and the values are dictionaries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of compound frame ids to Gibbs free energies of formation.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"""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</a:t>
            </a:r>
            <a:r>
              <a:rPr lang="en-US" dirty="0" err="1">
                <a:latin typeface="Courier New"/>
                <a:cs typeface="Courier New"/>
              </a:rPr>
              <a:t>pgdb</a:t>
            </a:r>
            <a:r>
              <a:rPr lang="en-US" dirty="0">
                <a:latin typeface="Courier New"/>
                <a:cs typeface="Courier New"/>
              </a:rPr>
              <a:t> = </a:t>
            </a:r>
            <a:r>
              <a:rPr lang="en-US" dirty="0" err="1">
                <a:latin typeface="Courier New"/>
                <a:cs typeface="Courier New"/>
              </a:rPr>
              <a:t>pythoncyc.select_organism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orgid</a:t>
            </a:r>
            <a:r>
              <a:rPr lang="en-US" dirty="0">
                <a:latin typeface="Courier New"/>
                <a:cs typeface="Courier New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</a:t>
            </a:r>
            <a:r>
              <a:rPr lang="en-US" dirty="0" err="1">
                <a:latin typeface="Courier New"/>
                <a:cs typeface="Courier New"/>
              </a:rPr>
              <a:t>rxn_frameids</a:t>
            </a:r>
            <a:r>
              <a:rPr lang="en-US" dirty="0">
                <a:latin typeface="Courier New"/>
                <a:cs typeface="Courier New"/>
              </a:rPr>
              <a:t> = </a:t>
            </a:r>
            <a:r>
              <a:rPr lang="en-US" dirty="0" err="1">
                <a:latin typeface="Courier New"/>
                <a:cs typeface="Courier New"/>
              </a:rPr>
              <a:t>pgdb.all_rxns</a:t>
            </a:r>
            <a:r>
              <a:rPr lang="en-US" dirty="0">
                <a:latin typeface="Courier New"/>
                <a:cs typeface="Courier New"/>
              </a:rPr>
              <a:t>(type='all')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</a:t>
            </a:r>
            <a:r>
              <a:rPr lang="en-US" dirty="0" err="1">
                <a:latin typeface="Courier New"/>
                <a:cs typeface="Courier New"/>
              </a:rPr>
              <a:t>gibbs_dict</a:t>
            </a:r>
            <a:r>
              <a:rPr lang="en-US" dirty="0">
                <a:latin typeface="Courier New"/>
                <a:cs typeface="Courier New"/>
              </a:rPr>
              <a:t> = {}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for </a:t>
            </a:r>
            <a:r>
              <a:rPr lang="en-US" dirty="0" err="1">
                <a:latin typeface="Courier New"/>
                <a:cs typeface="Courier New"/>
              </a:rPr>
              <a:t>rxn_fid</a:t>
            </a:r>
            <a:r>
              <a:rPr lang="en-US" dirty="0">
                <a:latin typeface="Courier New"/>
                <a:cs typeface="Courier New"/>
              </a:rPr>
              <a:t> in </a:t>
            </a:r>
            <a:r>
              <a:rPr lang="en-US" dirty="0" err="1">
                <a:latin typeface="Courier New"/>
                <a:cs typeface="Courier New"/>
              </a:rPr>
              <a:t>rxn_frameids</a:t>
            </a:r>
            <a:r>
              <a:rPr lang="en-US" dirty="0">
                <a:latin typeface="Courier New"/>
                <a:cs typeface="Courier New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    </a:t>
            </a:r>
            <a:r>
              <a:rPr lang="en-US" dirty="0" err="1">
                <a:latin typeface="Courier New"/>
                <a:cs typeface="Courier New"/>
              </a:rPr>
              <a:t>cpds_fids</a:t>
            </a:r>
            <a:r>
              <a:rPr lang="en-US" dirty="0">
                <a:latin typeface="Courier New"/>
                <a:cs typeface="Courier New"/>
              </a:rPr>
              <a:t> = </a:t>
            </a:r>
            <a:r>
              <a:rPr lang="en-US" dirty="0" err="1">
                <a:latin typeface="Courier New"/>
                <a:cs typeface="Courier New"/>
              </a:rPr>
              <a:t>pgdb.get_slot_values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rxn_fid,'SUBSTRATES</a:t>
            </a:r>
            <a:r>
              <a:rPr lang="en-US" dirty="0">
                <a:latin typeface="Courier New"/>
                <a:cs typeface="Courier New"/>
              </a:rPr>
              <a:t>')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    </a:t>
            </a:r>
            <a:r>
              <a:rPr lang="en-US" dirty="0" err="1">
                <a:latin typeface="Courier New"/>
                <a:cs typeface="Courier New"/>
              </a:rPr>
              <a:t>gibbs_dict</a:t>
            </a:r>
            <a:r>
              <a:rPr lang="en-US" dirty="0">
                <a:latin typeface="Courier New"/>
                <a:cs typeface="Courier New"/>
              </a:rPr>
              <a:t>[</a:t>
            </a:r>
            <a:r>
              <a:rPr lang="en-US" dirty="0" err="1">
                <a:latin typeface="Courier New"/>
                <a:cs typeface="Courier New"/>
              </a:rPr>
              <a:t>rxn_fid</a:t>
            </a:r>
            <a:r>
              <a:rPr lang="en-US" dirty="0">
                <a:latin typeface="Courier New"/>
                <a:cs typeface="Courier New"/>
              </a:rPr>
              <a:t>] = </a:t>
            </a:r>
            <a:r>
              <a:rPr lang="en-US" dirty="0" err="1">
                <a:latin typeface="Courier New"/>
                <a:cs typeface="Courier New"/>
              </a:rPr>
              <a:t>dict</a:t>
            </a:r>
            <a:r>
              <a:rPr lang="en-US" dirty="0">
                <a:latin typeface="Courier New"/>
                <a:cs typeface="Courier New"/>
              </a:rPr>
              <a:t>([(</a:t>
            </a:r>
            <a:r>
              <a:rPr lang="en-US" dirty="0" err="1">
                <a:latin typeface="Courier New"/>
                <a:cs typeface="Courier New"/>
              </a:rPr>
              <a:t>cpd_fid</a:t>
            </a:r>
            <a:r>
              <a:rPr lang="en-US" dirty="0" smtClean="0">
                <a:latin typeface="Courier New"/>
                <a:cs typeface="Courier New"/>
              </a:rPr>
              <a:t>,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                    </a:t>
            </a:r>
            <a:r>
              <a:rPr lang="en-US" dirty="0" err="1">
                <a:latin typeface="Courier New"/>
                <a:cs typeface="Courier New"/>
              </a:rPr>
              <a:t>pgdb.get_slot_value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cpd_fid</a:t>
            </a:r>
            <a:r>
              <a:rPr lang="en-US" dirty="0">
                <a:latin typeface="Courier New"/>
                <a:cs typeface="Courier New"/>
              </a:rPr>
              <a:t>, 'GIBBS-0')) </a:t>
            </a: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Courier New"/>
                <a:cs typeface="Courier New"/>
              </a:rPr>
              <a:t>                      for </a:t>
            </a:r>
            <a:r>
              <a:rPr lang="en-US" dirty="0" err="1">
                <a:latin typeface="Courier New"/>
                <a:cs typeface="Courier New"/>
              </a:rPr>
              <a:t>cpd_fid</a:t>
            </a:r>
            <a:r>
              <a:rPr lang="en-US" dirty="0">
                <a:latin typeface="Courier New"/>
                <a:cs typeface="Courier New"/>
              </a:rPr>
              <a:t> in </a:t>
            </a:r>
            <a:r>
              <a:rPr lang="en-US" dirty="0" err="1">
                <a:latin typeface="Courier New"/>
                <a:cs typeface="Courier New"/>
              </a:rPr>
              <a:t>cpds_fids</a:t>
            </a:r>
            <a:r>
              <a:rPr lang="en-US" dirty="0">
                <a:latin typeface="Courier New"/>
                <a:cs typeface="Courier New"/>
              </a:rPr>
              <a:t>])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     return </a:t>
            </a:r>
            <a:r>
              <a:rPr lang="en-US" dirty="0" err="1">
                <a:latin typeface="Courier New"/>
                <a:cs typeface="Courier New"/>
              </a:rPr>
              <a:t>gibbs_dict</a:t>
            </a:r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6962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APIs for Pathway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 Application Programming Interface (API) is a set of methods, or functions, to programmatically interact with an application such as Pathway Tools</a:t>
            </a:r>
          </a:p>
          <a:p>
            <a:r>
              <a:rPr lang="en-US" sz="2400" dirty="0" smtClean="0"/>
              <a:t>Pathway Tools have (foreign) APIs for Perl, Java, and Python</a:t>
            </a:r>
          </a:p>
          <a:p>
            <a:r>
              <a:rPr lang="en-US" sz="2400" dirty="0" smtClean="0"/>
              <a:t>For </a:t>
            </a:r>
            <a:r>
              <a:rPr lang="en-US" sz="2400" dirty="0" err="1" smtClean="0"/>
              <a:t>PerlCyc</a:t>
            </a:r>
            <a:r>
              <a:rPr lang="en-US" sz="2400" dirty="0" smtClean="0"/>
              <a:t> and </a:t>
            </a:r>
            <a:r>
              <a:rPr lang="en-US" sz="2400" dirty="0" err="1" smtClean="0"/>
              <a:t>JavaCyc</a:t>
            </a:r>
            <a:r>
              <a:rPr lang="en-US" sz="2400" dirty="0" smtClean="0"/>
              <a:t>, see the </a:t>
            </a:r>
            <a:r>
              <a:rPr lang="en-US" sz="2400" dirty="0" err="1" smtClean="0"/>
              <a:t>solgenomics</a:t>
            </a:r>
            <a:r>
              <a:rPr lang="en-US" sz="2400" dirty="0" smtClean="0"/>
              <a:t> (SGN) web site:</a:t>
            </a:r>
          </a:p>
          <a:p>
            <a:pPr marL="0" indent="0">
              <a:buNone/>
            </a:pPr>
            <a:r>
              <a:rPr lang="en-US" sz="2400" dirty="0" smtClean="0"/>
              <a:t>		</a:t>
            </a:r>
            <a:r>
              <a:rPr lang="en-US" sz="2000" dirty="0" smtClean="0">
                <a:latin typeface="Courier New"/>
                <a:cs typeface="Courier New"/>
              </a:rPr>
              <a:t>https</a:t>
            </a:r>
            <a:r>
              <a:rPr lang="en-US" sz="2000" dirty="0">
                <a:latin typeface="Courier New"/>
                <a:cs typeface="Courier New"/>
              </a:rPr>
              <a:t>://</a:t>
            </a:r>
            <a:r>
              <a:rPr lang="en-US" sz="2000" dirty="0" err="1">
                <a:latin typeface="Courier New"/>
                <a:cs typeface="Courier New"/>
              </a:rPr>
              <a:t>solgenomics.net</a:t>
            </a:r>
            <a:r>
              <a:rPr lang="en-US" sz="2000" dirty="0">
                <a:latin typeface="Courier New"/>
                <a:cs typeface="Courier New"/>
              </a:rPr>
              <a:t>/downloads/</a:t>
            </a:r>
            <a:r>
              <a:rPr lang="en-US" sz="2000" dirty="0" err="1">
                <a:latin typeface="Courier New"/>
                <a:cs typeface="Courier New"/>
              </a:rPr>
              <a:t>index.pl</a:t>
            </a:r>
            <a:endParaRPr lang="en-US" sz="2000" dirty="0" smtClean="0">
              <a:latin typeface="Courier New"/>
              <a:cs typeface="Courier New"/>
            </a:endParaRPr>
          </a:p>
          <a:p>
            <a:r>
              <a:rPr lang="en-US" sz="2400" dirty="0" smtClean="0"/>
              <a:t>Stay tune for </a:t>
            </a:r>
            <a:r>
              <a:rPr lang="en-US" sz="2400" dirty="0" err="1" smtClean="0"/>
              <a:t>PythonCyc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9068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PythonCyc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It is a Python package to access Pathway Tools using the Python programming language</a:t>
            </a:r>
          </a:p>
          <a:p>
            <a:r>
              <a:rPr lang="en-US" sz="2800" dirty="0" smtClean="0"/>
              <a:t>It allows access to the data (PGDBs) and modify it using Python</a:t>
            </a:r>
          </a:p>
          <a:p>
            <a:r>
              <a:rPr lang="en-US" sz="2800" dirty="0" smtClean="0"/>
              <a:t>It also allows access to many functions defined in Pathway Tools to manipulate genes, proteins, reactions, pathways, compounds and more.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078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http</a:t>
            </a:r>
            <a:r>
              <a:rPr lang="en-US" sz="2400" dirty="0"/>
              <a:t>://</a:t>
            </a:r>
            <a:r>
              <a:rPr lang="en-US" sz="2400" dirty="0" err="1"/>
              <a:t>bioinformatics.ai.sri.com</a:t>
            </a:r>
            <a:r>
              <a:rPr lang="en-US" sz="2400" dirty="0"/>
              <a:t>/</a:t>
            </a:r>
            <a:r>
              <a:rPr lang="en-US" sz="2400" dirty="0" err="1"/>
              <a:t>ptools</a:t>
            </a:r>
            <a:r>
              <a:rPr lang="en-US" sz="2400" dirty="0"/>
              <a:t>/</a:t>
            </a:r>
            <a:r>
              <a:rPr lang="en-US" sz="2400" dirty="0" err="1"/>
              <a:t>pythoncyc.html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You will see links for a tutorial </a:t>
            </a:r>
            <a:r>
              <a:rPr lang="en-US" sz="2400" dirty="0" smtClean="0"/>
              <a:t>and a </a:t>
            </a:r>
            <a:r>
              <a:rPr lang="en-US" sz="2400" dirty="0"/>
              <a:t>c</a:t>
            </a:r>
            <a:r>
              <a:rPr lang="en-US" sz="2400" dirty="0" smtClean="0"/>
              <a:t>omplete </a:t>
            </a:r>
            <a:r>
              <a:rPr lang="en-US" sz="2400" dirty="0" smtClean="0"/>
              <a:t>API </a:t>
            </a:r>
            <a:r>
              <a:rPr lang="en-US" sz="2400" dirty="0" smtClean="0"/>
              <a:t>documentation</a:t>
            </a:r>
          </a:p>
          <a:p>
            <a:endParaRPr lang="en-US" sz="2400" dirty="0" smtClean="0"/>
          </a:p>
          <a:p>
            <a:r>
              <a:rPr lang="en-US" sz="2400" dirty="0" smtClean="0"/>
              <a:t>Installation instructions of </a:t>
            </a:r>
            <a:r>
              <a:rPr lang="en-US" sz="2400" dirty="0" err="1" smtClean="0"/>
              <a:t>PythonCyc</a:t>
            </a:r>
            <a:r>
              <a:rPr lang="en-US" sz="2400" dirty="0" smtClean="0"/>
              <a:t> are also provided</a:t>
            </a:r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 err="1" smtClean="0"/>
              <a:t>PythonCyc</a:t>
            </a:r>
            <a:r>
              <a:rPr lang="en-US" sz="2400" dirty="0" smtClean="0"/>
              <a:t> package is on </a:t>
            </a:r>
            <a:r>
              <a:rPr lang="en-US" sz="2400" dirty="0" err="1" smtClean="0"/>
              <a:t>github.com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https</a:t>
            </a:r>
            <a:r>
              <a:rPr lang="en-US" sz="2400" dirty="0"/>
              <a:t>://</a:t>
            </a:r>
            <a:r>
              <a:rPr lang="en-US" sz="2400" dirty="0" err="1"/>
              <a:t>github.com</a:t>
            </a:r>
            <a:r>
              <a:rPr lang="en-US" sz="2400" dirty="0"/>
              <a:t>/</a:t>
            </a:r>
            <a:r>
              <a:rPr lang="en-US" sz="2400" dirty="0" err="1"/>
              <a:t>latendre</a:t>
            </a:r>
            <a:r>
              <a:rPr lang="en-US" sz="2400" dirty="0"/>
              <a:t>/</a:t>
            </a:r>
            <a:r>
              <a:rPr lang="en-US" sz="2400" dirty="0" err="1"/>
              <a:t>PythonCyc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4928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Installing </a:t>
            </a:r>
            <a:r>
              <a:rPr lang="en-US" dirty="0" err="1" smtClean="0"/>
              <a:t>PythonCyc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Download the .zip file from </a:t>
            </a:r>
            <a:r>
              <a:rPr lang="en-US" sz="2400" dirty="0" err="1" smtClean="0"/>
              <a:t>github.com</a:t>
            </a:r>
            <a:endParaRPr lang="en-US" sz="2400" dirty="0" smtClean="0"/>
          </a:p>
          <a:p>
            <a:r>
              <a:rPr lang="en-US" sz="2400" dirty="0" smtClean="0"/>
              <a:t>Unzip the file</a:t>
            </a:r>
          </a:p>
          <a:p>
            <a:r>
              <a:rPr lang="en-US" sz="2400" dirty="0" smtClean="0"/>
              <a:t>Cd to the directory created</a:t>
            </a:r>
          </a:p>
          <a:p>
            <a:r>
              <a:rPr lang="en-US" sz="2400" dirty="0" smtClean="0"/>
              <a:t>Execute</a:t>
            </a:r>
          </a:p>
          <a:p>
            <a:pPr marL="800100" lvl="2" indent="0">
              <a:buNone/>
            </a:pPr>
            <a:r>
              <a:rPr lang="en-US" dirty="0" err="1">
                <a:latin typeface="Courier New"/>
                <a:cs typeface="Courier New"/>
              </a:rPr>
              <a:t>s</a:t>
            </a:r>
            <a:r>
              <a:rPr lang="en-US" dirty="0" err="1" smtClean="0">
                <a:latin typeface="Courier New"/>
                <a:cs typeface="Courier New"/>
              </a:rPr>
              <a:t>udo</a:t>
            </a:r>
            <a:r>
              <a:rPr lang="en-US" dirty="0" smtClean="0">
                <a:latin typeface="Courier New"/>
                <a:cs typeface="Courier New"/>
              </a:rPr>
              <a:t> python </a:t>
            </a:r>
            <a:r>
              <a:rPr lang="en-US" dirty="0" err="1" smtClean="0">
                <a:latin typeface="Courier New"/>
                <a:cs typeface="Courier New"/>
              </a:rPr>
              <a:t>setup.py</a:t>
            </a:r>
            <a:r>
              <a:rPr lang="en-US" dirty="0" smtClean="0">
                <a:latin typeface="Courier New"/>
                <a:cs typeface="Courier New"/>
              </a:rPr>
              <a:t> install</a:t>
            </a:r>
          </a:p>
          <a:p>
            <a:r>
              <a:rPr lang="en-US" sz="2400" dirty="0" smtClean="0">
                <a:cs typeface="Courier New"/>
              </a:rPr>
              <a:t>You will be asked for your password</a:t>
            </a:r>
          </a:p>
          <a:p>
            <a:r>
              <a:rPr lang="en-US" sz="2400" dirty="0" smtClean="0">
                <a:cs typeface="Courier New"/>
              </a:rPr>
              <a:t>The </a:t>
            </a:r>
            <a:r>
              <a:rPr lang="en-US" sz="2400" dirty="0" err="1" smtClean="0">
                <a:cs typeface="Courier New"/>
              </a:rPr>
              <a:t>PythonCyc</a:t>
            </a:r>
            <a:r>
              <a:rPr lang="en-US" sz="2400" dirty="0" smtClean="0">
                <a:cs typeface="Courier New"/>
              </a:rPr>
              <a:t> package is globally installed on your computer</a:t>
            </a:r>
            <a:endParaRPr lang="en-US" sz="2400" dirty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62189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Pathway Tools needs to start the Python Server</a:t>
            </a:r>
          </a:p>
          <a:p>
            <a:r>
              <a:rPr lang="en-US" sz="2400" dirty="0" smtClean="0"/>
              <a:t>You can allow or deny </a:t>
            </a:r>
            <a:r>
              <a:rPr lang="en-US" sz="2400" b="1" dirty="0" smtClean="0"/>
              <a:t>remote</a:t>
            </a:r>
            <a:r>
              <a:rPr lang="en-US" sz="2400" dirty="0" smtClean="0"/>
              <a:t> access to the Python server</a:t>
            </a:r>
          </a:p>
          <a:p>
            <a:r>
              <a:rPr lang="en-US" sz="2400" dirty="0" smtClean="0"/>
              <a:t>Deny remote access: </a:t>
            </a:r>
          </a:p>
          <a:p>
            <a:pPr marL="0" indent="0">
              <a:buNone/>
            </a:pPr>
            <a:r>
              <a:rPr lang="en-US" sz="2400" dirty="0">
                <a:latin typeface="Courier"/>
              </a:rPr>
              <a:t>	</a:t>
            </a:r>
            <a:r>
              <a:rPr lang="en-US" sz="2400" dirty="0" smtClean="0">
                <a:latin typeface="Courier"/>
              </a:rPr>
              <a:t>	</a:t>
            </a:r>
            <a:r>
              <a:rPr lang="en-US" sz="2400" dirty="0" smtClean="0">
                <a:latin typeface="Courier New"/>
                <a:cs typeface="Courier New"/>
              </a:rPr>
              <a:t>./pathway-tools –python-local-only</a:t>
            </a:r>
          </a:p>
          <a:p>
            <a:endParaRPr lang="en-US" sz="2400" dirty="0" smtClean="0"/>
          </a:p>
          <a:p>
            <a:r>
              <a:rPr lang="en-US" sz="2400" dirty="0" smtClean="0"/>
              <a:t>Accept remote access: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</a:rPr>
              <a:t>		</a:t>
            </a:r>
            <a:r>
              <a:rPr lang="en-US" sz="2400" dirty="0" smtClean="0">
                <a:latin typeface="Courier New"/>
                <a:cs typeface="Courier New"/>
              </a:rPr>
              <a:t>./pathway-tools –python</a:t>
            </a:r>
          </a:p>
          <a:p>
            <a:endParaRPr lang="en-US" sz="2400" dirty="0" smtClean="0"/>
          </a:p>
          <a:p>
            <a:r>
              <a:rPr lang="en-US" sz="2400" dirty="0" smtClean="0"/>
              <a:t>Once started, Pathway Tools is ready to communicate with </a:t>
            </a:r>
            <a:r>
              <a:rPr lang="en-US" sz="2400" dirty="0" err="1" smtClean="0"/>
              <a:t>PythonCyc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5254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</a:t>
            </a:r>
            <a:r>
              <a:rPr lang="en-US" dirty="0" err="1" smtClean="0"/>
              <a:t>PythonCyc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As any Python package, you import </a:t>
            </a:r>
            <a:r>
              <a:rPr lang="en-US" sz="2400" dirty="0" smtClean="0"/>
              <a:t>it</a:t>
            </a:r>
          </a:p>
          <a:p>
            <a:pPr marL="0" indent="0">
              <a:buNone/>
            </a:pPr>
            <a:r>
              <a:rPr lang="en-US" sz="2400" dirty="0" smtClean="0">
                <a:latin typeface="Courier New"/>
                <a:cs typeface="Courier New"/>
              </a:rPr>
              <a:t>	import </a:t>
            </a:r>
            <a:r>
              <a:rPr lang="en-US" sz="2400" dirty="0" err="1" smtClean="0">
                <a:latin typeface="Courier New"/>
                <a:cs typeface="Courier New"/>
              </a:rPr>
              <a:t>pythoncyc</a:t>
            </a:r>
            <a:endParaRPr lang="en-US" sz="2400" dirty="0" smtClean="0">
              <a:latin typeface="Courier New"/>
              <a:cs typeface="Courier New"/>
            </a:endParaRPr>
          </a:p>
          <a:p>
            <a:r>
              <a:rPr lang="en-US" sz="2400" dirty="0" smtClean="0">
                <a:cs typeface="Courier New"/>
              </a:rPr>
              <a:t>You then select the databases desired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000" dirty="0" smtClean="0">
                <a:latin typeface="Courier New"/>
                <a:cs typeface="Courier New"/>
              </a:rPr>
              <a:t>meta = </a:t>
            </a:r>
            <a:r>
              <a:rPr lang="en-US" sz="2000" dirty="0" err="1" smtClean="0">
                <a:latin typeface="Courier New"/>
                <a:cs typeface="Courier New"/>
              </a:rPr>
              <a:t>pythoncyc.select_organism</a:t>
            </a:r>
            <a:r>
              <a:rPr lang="en-US" sz="2000" dirty="0">
                <a:latin typeface="Courier New"/>
                <a:cs typeface="Courier New"/>
              </a:rPr>
              <a:t>('</a:t>
            </a:r>
            <a:r>
              <a:rPr lang="en-US" sz="2000" dirty="0" smtClean="0">
                <a:latin typeface="Courier New"/>
                <a:cs typeface="Courier New"/>
              </a:rPr>
              <a:t>meta</a:t>
            </a:r>
            <a:r>
              <a:rPr lang="en-US" sz="2000" dirty="0">
                <a:latin typeface="Courier New"/>
                <a:cs typeface="Courier New"/>
              </a:rPr>
              <a:t>'</a:t>
            </a:r>
            <a:r>
              <a:rPr lang="en-US" sz="2000" dirty="0" smtClean="0">
                <a:latin typeface="Courier New"/>
                <a:cs typeface="Courier New"/>
              </a:rPr>
              <a:t>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	</a:t>
            </a:r>
            <a:r>
              <a:rPr lang="en-US" sz="2000" dirty="0" err="1" smtClean="0">
                <a:latin typeface="Courier New"/>
                <a:cs typeface="Courier New"/>
              </a:rPr>
              <a:t>ecoli</a:t>
            </a:r>
            <a:r>
              <a:rPr lang="en-US" sz="2000" dirty="0" smtClean="0">
                <a:latin typeface="Courier New"/>
                <a:cs typeface="Courier New"/>
              </a:rPr>
              <a:t> </a:t>
            </a:r>
            <a:r>
              <a:rPr lang="en-US" sz="2000" dirty="0">
                <a:latin typeface="Courier New"/>
                <a:cs typeface="Courier New"/>
              </a:rPr>
              <a:t>= </a:t>
            </a:r>
            <a:r>
              <a:rPr lang="en-US" sz="2000" dirty="0" err="1">
                <a:latin typeface="Courier New"/>
                <a:cs typeface="Courier New"/>
              </a:rPr>
              <a:t>pythoncyc.select_organism</a:t>
            </a:r>
            <a:r>
              <a:rPr lang="en-US" sz="2000" dirty="0" smtClean="0">
                <a:latin typeface="Courier New"/>
                <a:cs typeface="Courier New"/>
              </a:rPr>
              <a:t>(</a:t>
            </a:r>
            <a:r>
              <a:rPr lang="en-US" sz="2000" dirty="0">
                <a:latin typeface="Courier New"/>
                <a:cs typeface="Courier New"/>
              </a:rPr>
              <a:t>'</a:t>
            </a:r>
            <a:r>
              <a:rPr lang="en-US" sz="2000" dirty="0" err="1" smtClean="0">
                <a:latin typeface="Courier New"/>
                <a:cs typeface="Courier New"/>
              </a:rPr>
              <a:t>ecoli</a:t>
            </a:r>
            <a:r>
              <a:rPr lang="en-US" sz="2000" dirty="0" smtClean="0">
                <a:latin typeface="Courier New"/>
                <a:cs typeface="Courier New"/>
              </a:rPr>
              <a:t>'</a:t>
            </a:r>
            <a:r>
              <a:rPr lang="en-US" sz="2000" dirty="0">
                <a:latin typeface="Courier New"/>
                <a:cs typeface="Courier New"/>
              </a:rPr>
              <a:t>)</a:t>
            </a:r>
          </a:p>
          <a:p>
            <a:pPr marL="0" indent="0">
              <a:buNone/>
            </a:pPr>
            <a:endParaRPr lang="en-US" sz="2400" dirty="0" smtClean="0">
              <a:latin typeface="Courier New"/>
              <a:cs typeface="Courier New"/>
            </a:endParaRPr>
          </a:p>
          <a:p>
            <a:r>
              <a:rPr lang="en-US" sz="2400" dirty="0" smtClean="0">
                <a:cs typeface="Courier New"/>
              </a:rPr>
              <a:t>All future accesses to these databases use variables meta and </a:t>
            </a:r>
            <a:r>
              <a:rPr lang="en-US" sz="2400" dirty="0" err="1" smtClean="0">
                <a:cs typeface="Courier New"/>
              </a:rPr>
              <a:t>ecoli</a:t>
            </a:r>
            <a:endParaRPr lang="en-US" sz="2400" dirty="0" smtClean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60550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Data the Lazy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cs typeface="Courier New"/>
              </a:rPr>
              <a:t>All genes</a:t>
            </a: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&gt;</a:t>
            </a:r>
            <a:r>
              <a:rPr lang="en-US" sz="2000" dirty="0">
                <a:latin typeface="Courier New"/>
                <a:cs typeface="Courier New"/>
              </a:rPr>
              <a:t>&gt;&gt; genes = </a:t>
            </a:r>
            <a:r>
              <a:rPr lang="en-US" sz="2000" dirty="0" err="1">
                <a:latin typeface="Courier New"/>
                <a:cs typeface="Courier New"/>
              </a:rPr>
              <a:t>ecoli.genes</a:t>
            </a:r>
            <a:endParaRPr lang="en-US" sz="20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&gt;&gt;&gt; genes</a:t>
            </a:r>
          </a:p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&lt;</a:t>
            </a:r>
            <a:r>
              <a:rPr lang="en-US" sz="2000" dirty="0" err="1">
                <a:latin typeface="Courier New"/>
                <a:cs typeface="Courier New"/>
              </a:rPr>
              <a:t>PFrame</a:t>
            </a:r>
            <a:r>
              <a:rPr lang="en-US" sz="2000" dirty="0">
                <a:latin typeface="Courier New"/>
                <a:cs typeface="Courier New"/>
              </a:rPr>
              <a:t> class |Genes| currently with 4500 instances (</a:t>
            </a:r>
            <a:r>
              <a:rPr lang="en-US" sz="2000" dirty="0" err="1">
                <a:latin typeface="Courier New"/>
                <a:cs typeface="Courier New"/>
              </a:rPr>
              <a:t>ecoli</a:t>
            </a:r>
            <a:r>
              <a:rPr lang="en-US" sz="2000" dirty="0">
                <a:latin typeface="Courier New"/>
                <a:cs typeface="Courier New"/>
              </a:rPr>
              <a:t>)</a:t>
            </a:r>
            <a:r>
              <a:rPr lang="en-US" sz="2000" dirty="0" smtClean="0">
                <a:latin typeface="Courier New"/>
                <a:cs typeface="Courier New"/>
              </a:rPr>
              <a:t>&gt;</a:t>
            </a:r>
          </a:p>
          <a:p>
            <a:pPr marL="0" indent="0">
              <a:buNone/>
            </a:pPr>
            <a:endParaRPr lang="en-US" sz="2000" dirty="0">
              <a:latin typeface="Courier New"/>
              <a:cs typeface="Courier New"/>
            </a:endParaRPr>
          </a:p>
          <a:p>
            <a:r>
              <a:rPr lang="en-US" sz="2800" dirty="0" smtClean="0">
                <a:cs typeface="Courier New"/>
              </a:rPr>
              <a:t>Printing the frame ids</a:t>
            </a:r>
          </a:p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&gt;&gt;&gt; for gene in </a:t>
            </a:r>
            <a:r>
              <a:rPr lang="en-US" sz="2000" dirty="0" err="1">
                <a:latin typeface="Courier New"/>
                <a:cs typeface="Courier New"/>
              </a:rPr>
              <a:t>genes.instances</a:t>
            </a:r>
            <a:r>
              <a:rPr lang="en-US" sz="2000" dirty="0">
                <a:latin typeface="Courier New"/>
                <a:cs typeface="Courier New"/>
              </a:rPr>
              <a:t>:</a:t>
            </a:r>
          </a:p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...    print </a:t>
            </a:r>
            <a:r>
              <a:rPr lang="en-US" sz="2000" dirty="0" err="1" smtClean="0">
                <a:latin typeface="Courier New"/>
                <a:cs typeface="Courier New"/>
              </a:rPr>
              <a:t>gene.frameid</a:t>
            </a:r>
            <a:endParaRPr lang="en-US" sz="2000" dirty="0" smtClean="0">
              <a:latin typeface="Courier New"/>
              <a:cs typeface="Courier New"/>
            </a:endParaRPr>
          </a:p>
          <a:p>
            <a:r>
              <a:rPr lang="en-US" sz="2800" dirty="0" smtClean="0">
                <a:cs typeface="Courier New"/>
              </a:rPr>
              <a:t>Printing their common names</a:t>
            </a:r>
          </a:p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...   print </a:t>
            </a:r>
            <a:r>
              <a:rPr lang="en-US" sz="2000" dirty="0" err="1" smtClean="0">
                <a:latin typeface="Courier New"/>
                <a:cs typeface="Courier New"/>
              </a:rPr>
              <a:t>gene.common_name</a:t>
            </a:r>
            <a:endParaRPr lang="en-US"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240440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Lazy Way Cached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previous examples cached (keep) the data local in Python</a:t>
            </a:r>
          </a:p>
          <a:p>
            <a:r>
              <a:rPr lang="en-US" sz="2000" dirty="0" smtClean="0"/>
              <a:t>The data is not transferred from Pathway Tools a second time</a:t>
            </a:r>
          </a:p>
          <a:p>
            <a:r>
              <a:rPr lang="en-US" sz="2000" dirty="0" smtClean="0"/>
              <a:t>Example: (assuming product has not be accessed yet)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&gt;&gt;&gt; </a:t>
            </a:r>
            <a:r>
              <a:rPr lang="en-US" sz="2000" dirty="0" err="1" smtClean="0">
                <a:latin typeface="Courier New"/>
                <a:cs typeface="Courier New"/>
              </a:rPr>
              <a:t>genes.instances</a:t>
            </a:r>
            <a:r>
              <a:rPr lang="en-US" sz="2000" dirty="0" smtClean="0">
                <a:latin typeface="Courier New"/>
                <a:cs typeface="Courier New"/>
              </a:rPr>
              <a:t>[0]</a:t>
            </a:r>
            <a:endParaRPr lang="en-US" sz="2000" dirty="0" smtClean="0">
              <a:cs typeface="Courier New"/>
            </a:endParaRPr>
          </a:p>
          <a:p>
            <a:r>
              <a:rPr lang="en-US" sz="2000" dirty="0" smtClean="0">
                <a:cs typeface="Courier New"/>
              </a:rPr>
              <a:t>Product attribute is not displayed</a:t>
            </a: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&gt;&gt;&gt; </a:t>
            </a:r>
            <a:r>
              <a:rPr lang="en-US" sz="2000" dirty="0" err="1" smtClean="0">
                <a:latin typeface="Courier New"/>
                <a:cs typeface="Courier New"/>
              </a:rPr>
              <a:t>Genes.instances</a:t>
            </a:r>
            <a:r>
              <a:rPr lang="en-US" sz="2000" dirty="0" smtClean="0">
                <a:latin typeface="Courier New"/>
                <a:cs typeface="Courier New"/>
              </a:rPr>
              <a:t>[0].product</a:t>
            </a:r>
          </a:p>
          <a:p>
            <a:r>
              <a:rPr lang="en-US" sz="2000" dirty="0" smtClean="0">
                <a:latin typeface="Courier New"/>
                <a:cs typeface="Courier New"/>
              </a:rPr>
              <a:t> </a:t>
            </a:r>
            <a:r>
              <a:rPr lang="en-US" sz="2000" dirty="0" smtClean="0">
                <a:cs typeface="Courier New"/>
              </a:rPr>
              <a:t>The product value is transferred and displayed</a:t>
            </a:r>
          </a:p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&gt;&gt;&gt; </a:t>
            </a:r>
            <a:r>
              <a:rPr lang="en-US" sz="2000" dirty="0" err="1" smtClean="0">
                <a:latin typeface="Courier New"/>
                <a:cs typeface="Courier New"/>
              </a:rPr>
              <a:t>Genes.instances</a:t>
            </a:r>
            <a:r>
              <a:rPr lang="en-US" sz="2000" dirty="0" smtClean="0">
                <a:latin typeface="Courier New"/>
                <a:cs typeface="Courier New"/>
              </a:rPr>
              <a:t>[0]</a:t>
            </a:r>
          </a:p>
          <a:p>
            <a:r>
              <a:rPr lang="en-US" sz="2000" dirty="0" smtClean="0">
                <a:cs typeface="Courier New"/>
              </a:rPr>
              <a:t>Product value is now kept in that instance 0.</a:t>
            </a:r>
          </a:p>
          <a:p>
            <a:r>
              <a:rPr lang="en-US" sz="2000" dirty="0" smtClean="0">
                <a:cs typeface="Courier New"/>
              </a:rPr>
              <a:t>Data modified in these instances does not modify the corresponding data in Pathway Tools</a:t>
            </a:r>
            <a:endParaRPr lang="en-US" sz="2000" dirty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20628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683</Words>
  <Application>Microsoft Macintosh PowerPoint</Application>
  <PresentationFormat>On-screen Show (4:3)</PresentationFormat>
  <Paragraphs>123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PythonCyc and other APIs</vt:lpstr>
      <vt:lpstr>APIs for Pathway Tools</vt:lpstr>
      <vt:lpstr>What is PythonCyc?</vt:lpstr>
      <vt:lpstr>Online Documentation</vt:lpstr>
      <vt:lpstr>Installing PythonCyc</vt:lpstr>
      <vt:lpstr>Python Server</vt:lpstr>
      <vt:lpstr>Starting PythonCyc</vt:lpstr>
      <vt:lpstr>Getting Data the Lazy Way</vt:lpstr>
      <vt:lpstr>The Lazy Way Cached the Data</vt:lpstr>
      <vt:lpstr>Other Classes of Objects</vt:lpstr>
      <vt:lpstr>Other Way to Transfer Data</vt:lpstr>
      <vt:lpstr>Modifying Data in a PGDB</vt:lpstr>
      <vt:lpstr>Callable Pathway Tools Functions</vt:lpstr>
      <vt:lpstr>Complete Example</vt:lpstr>
    </vt:vector>
  </TitlesOfParts>
  <Company>SRI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PythonCyc</dc:title>
  <dc:creator>Mario Latendresse</dc:creator>
  <cp:lastModifiedBy>Mario Latendresse</cp:lastModifiedBy>
  <cp:revision>26</cp:revision>
  <dcterms:created xsi:type="dcterms:W3CDTF">2016-03-21T21:14:12Z</dcterms:created>
  <dcterms:modified xsi:type="dcterms:W3CDTF">2016-03-22T21:24:33Z</dcterms:modified>
</cp:coreProperties>
</file>