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256" r:id="rId2"/>
    <p:sldId id="1320" r:id="rId3"/>
    <p:sldId id="858" r:id="rId4"/>
    <p:sldId id="1141" r:id="rId5"/>
    <p:sldId id="856" r:id="rId6"/>
    <p:sldId id="857" r:id="rId7"/>
    <p:sldId id="1318" r:id="rId8"/>
    <p:sldId id="1319" r:id="rId9"/>
  </p:sldIdLst>
  <p:sldSz cx="9144000" cy="6858000" type="screen4x3"/>
  <p:notesSz cx="7315200" cy="9601200"/>
  <p:custShowLst>
    <p:custShow name="Comp Sci EcoCyc" id="0">
      <p:sldLst/>
    </p:custShow>
    <p:custShow name="20 min overview" id="1">
      <p:sldLst>
        <p:sld r:id="rId2"/>
      </p:sldLst>
    </p:custShow>
    <p:custShow name="Sales Presentation" id="2">
      <p:sldLst>
        <p:sld r:id="rId2"/>
      </p:sldLst>
    </p:custShow>
  </p:custShow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Helvetica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Helvetica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Helvetica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Helvetic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C0C0C0"/>
    <a:srgbClr val="FFFF66"/>
    <a:srgbClr val="00FF00"/>
    <a:srgbClr val="FF6600"/>
    <a:srgbClr val="993300"/>
    <a:srgbClr val="000000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96" y="-1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264"/>
    </p:cViewPr>
  </p:sorterViewPr>
  <p:notesViewPr>
    <p:cSldViewPr>
      <p:cViewPr>
        <p:scale>
          <a:sx n="66" d="100"/>
          <a:sy n="66" d="100"/>
        </p:scale>
        <p:origin x="-912" y="36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l" defTabSz="965200">
              <a:defRPr sz="1000" b="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000" b="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3" rIns="97325" bIns="486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l" defTabSz="965200">
              <a:defRPr sz="1000" b="0" i="1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000" b="0" i="1">
                <a:latin typeface="Arial" charset="0"/>
              </a:defRPr>
            </a:lvl1pPr>
          </a:lstStyle>
          <a:p>
            <a:fld id="{F65BF3F0-DC0D-8B49-985F-B9F12703E3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A59FA-1209-1C49-9B00-CFA2727E18A8}" type="slidenum">
              <a:rPr lang="en-US"/>
              <a:pPr/>
              <a:t>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0A9660-F417-AE4A-B103-C116623CED6B}" type="slidenum">
              <a:rPr lang="en-US"/>
              <a:pPr/>
              <a:t>3</a:t>
            </a:fld>
            <a:endParaRPr lang="en-US"/>
          </a:p>
        </p:txBody>
      </p:sp>
      <p:sp>
        <p:nvSpPr>
          <p:cNvPr id="114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A374AE-80EC-3846-B716-A81B92C7017C}" type="slidenum">
              <a:rPr lang="en-US"/>
              <a:pPr/>
              <a:t>4</a:t>
            </a:fld>
            <a:endParaRPr lang="en-US"/>
          </a:p>
        </p:txBody>
      </p:sp>
      <p:sp>
        <p:nvSpPr>
          <p:cNvPr id="142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F25DD-49EE-A640-8A21-D43A868E1B48}" type="slidenum">
              <a:rPr lang="en-US"/>
              <a:pPr/>
              <a:t>5</a:t>
            </a:fld>
            <a:endParaRPr lang="en-US"/>
          </a:p>
        </p:txBody>
      </p:sp>
      <p:sp>
        <p:nvSpPr>
          <p:cNvPr id="114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9C8D09-EC58-354E-8C9B-59C3CA46B1FF}" type="slidenum">
              <a:rPr lang="en-US"/>
              <a:pPr/>
              <a:t>6</a:t>
            </a:fld>
            <a:endParaRPr lang="en-US"/>
          </a:p>
        </p:txBody>
      </p:sp>
      <p:sp>
        <p:nvSpPr>
          <p:cNvPr id="114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066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3733800"/>
            <a:ext cx="6400800" cy="3810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2890" name="Rectangle 10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D8D8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23813" y="6607175"/>
            <a:ext cx="457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fld id="{836E4BA7-B825-7B43-9F8F-C52433042C78}" type="slidenum">
              <a:rPr lang="en-US" sz="1200" b="0">
                <a:solidFill>
                  <a:srgbClr val="000000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22892" name="Text Box 12"/>
          <p:cNvSpPr txBox="1">
            <a:spLocks noChangeArrowheads="1"/>
          </p:cNvSpPr>
          <p:nvPr/>
        </p:nvSpPr>
        <p:spPr bwMode="auto">
          <a:xfrm>
            <a:off x="5105400" y="6553200"/>
            <a:ext cx="2743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</a:rPr>
              <a:t>SRI International Bioinformatics</a:t>
            </a:r>
          </a:p>
        </p:txBody>
      </p:sp>
      <p:pic>
        <p:nvPicPr>
          <p:cNvPr id="122893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White">
          <a:xfrm>
            <a:off x="1828800" y="6478588"/>
            <a:ext cx="1143000" cy="379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19812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7912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005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524000"/>
            <a:ext cx="7772400" cy="4800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005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Grp="1" noChangeArrowheads="1"/>
          </p:cNvSpPr>
          <p:nvPr>
            <p:ph type="title"/>
          </p:nvPr>
        </p:nvSpPr>
        <p:spPr bwMode="blackWhite">
          <a:xfrm>
            <a:off x="685800" y="0"/>
            <a:ext cx="7924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Arial 32 Pt bold italic</a:t>
            </a:r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838200" y="1524000"/>
            <a:ext cx="77724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D8D8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23813" y="6607175"/>
            <a:ext cx="457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fld id="{2DA31AC3-9DAF-2048-9048-526BAB9A2392}" type="slidenum">
              <a:rPr lang="en-US" sz="1200" b="0">
                <a:solidFill>
                  <a:srgbClr val="000000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5105400" y="6553200"/>
            <a:ext cx="2743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</a:rPr>
              <a:t>SRI International Bioinformatics</a:t>
            </a:r>
          </a:p>
        </p:txBody>
      </p:sp>
      <p:pic>
        <p:nvPicPr>
          <p:cNvPr id="121869" name="Picture 1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blackWhite">
          <a:xfrm>
            <a:off x="1828800" y="6478588"/>
            <a:ext cx="1143000" cy="379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l"/>
        <a:defRPr sz="2400" b="1">
          <a:solidFill>
            <a:srgbClr val="FFCC66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charset="2"/>
        <a:buChar char="l"/>
        <a:defRPr sz="2400">
          <a:solidFill>
            <a:schemeClr val="tx1"/>
          </a:solidFill>
          <a:latin typeface="Arial Narrow" charset="0"/>
          <a:ea typeface="ＭＳ Ｐゴシック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charset="2"/>
        <a:buChar char="u"/>
        <a:defRPr sz="2000">
          <a:solidFill>
            <a:schemeClr val="tx1"/>
          </a:solidFill>
          <a:latin typeface="Arial Narrow" charset="0"/>
          <a:ea typeface="ＭＳ Ｐゴシック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charset="0"/>
          <a:ea typeface="ＭＳ Ｐゴシック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pkarp@ai.sri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international-lisp-conference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71600" y="457200"/>
            <a:ext cx="6400800" cy="1143000"/>
          </a:xfrm>
        </p:spPr>
        <p:txBody>
          <a:bodyPr/>
          <a:lstStyle/>
          <a:p>
            <a:r>
              <a:rPr lang="en-US" dirty="0" smtClean="0"/>
              <a:t>Introduction to Lisp</a:t>
            </a: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057400"/>
            <a:ext cx="6400800" cy="381000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Peter D. Karp, Ph.D.</a:t>
            </a:r>
          </a:p>
          <a:p>
            <a:r>
              <a:rPr lang="en-US" dirty="0"/>
              <a:t>Bioinformatics Research Group</a:t>
            </a:r>
          </a:p>
          <a:p>
            <a:r>
              <a:rPr lang="en-US" dirty="0"/>
              <a:t>SRI International</a:t>
            </a:r>
          </a:p>
          <a:p>
            <a:r>
              <a:rPr lang="en-US" dirty="0">
                <a:hlinkClick r:id="rId3"/>
              </a:rPr>
              <a:t>pkarp@ai.sri.com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 presentation time along with </a:t>
            </a:r>
            <a:r>
              <a:rPr lang="en-US" dirty="0" err="1" smtClean="0"/>
              <a:t>hello.lisp</a:t>
            </a:r>
            <a:r>
              <a:rPr lang="en-US" dirty="0" smtClean="0"/>
              <a:t>: 1.5 hrs</a:t>
            </a: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Lisp Programming</a:t>
            </a:r>
            <a:br>
              <a:rPr lang="en-US"/>
            </a:br>
            <a:r>
              <a:rPr lang="en-US"/>
              <a:t>Environment</a:t>
            </a:r>
          </a:p>
        </p:txBody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Interpreted and/or compiled execution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Interactive data exploration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Fabulous </a:t>
            </a:r>
            <a:r>
              <a:rPr lang="en-US" dirty="0"/>
              <a:t>debugging environment</a:t>
            </a:r>
          </a:p>
          <a:p>
            <a:pPr>
              <a:lnSpc>
                <a:spcPct val="90000"/>
              </a:lnSpc>
            </a:pPr>
            <a:r>
              <a:rPr lang="en-US" dirty="0"/>
              <a:t>High-level language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Extensive </a:t>
            </a:r>
            <a:r>
              <a:rPr lang="en-US" dirty="0"/>
              <a:t>built-in </a:t>
            </a:r>
            <a:r>
              <a:rPr lang="en-US" dirty="0" smtClean="0"/>
              <a:t>libraries: XML, </a:t>
            </a:r>
            <a:r>
              <a:rPr lang="en-US" dirty="0" err="1" smtClean="0"/>
              <a:t>regexps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Dynamic redefinition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Find out more!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See  </a:t>
            </a:r>
            <a:r>
              <a:rPr lang="en-US" dirty="0" err="1"/>
              <a:t>ALU.org</a:t>
            </a:r>
            <a:r>
              <a:rPr lang="en-US" dirty="0"/>
              <a:t>  or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</a:t>
            </a:r>
            <a:r>
              <a:rPr lang="en-US" dirty="0">
                <a:hlinkClick r:id="rId3"/>
              </a:rPr>
              <a:t>http://www.international-lisp-conference.org/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Code in Common Lisp?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Gatt</a:t>
            </a:r>
            <a:r>
              <a:rPr lang="en-US" dirty="0"/>
              <a:t> studied Lisp and Java implementation of 16 programs by 14 programmers (Intelligence 11:21 2000)</a:t>
            </a:r>
          </a:p>
          <a:p>
            <a:pPr lvl="1"/>
            <a:r>
              <a:rPr lang="en-US" dirty="0"/>
              <a:t>The average Lisp program ran 33 times faster than the average Java program</a:t>
            </a:r>
          </a:p>
          <a:p>
            <a:pPr lvl="1"/>
            <a:r>
              <a:rPr lang="en-US" dirty="0"/>
              <a:t>The average Lisp program was written 5 times faster than the average Java program</a:t>
            </a:r>
          </a:p>
          <a:p>
            <a:r>
              <a:rPr lang="en-US" dirty="0"/>
              <a:t>Roberts compared Java and Lisp implementations of a Domain Name Server (DNS) resolver</a:t>
            </a:r>
          </a:p>
          <a:p>
            <a:pPr lvl="1"/>
            <a:r>
              <a:rPr lang="en-US" sz="2000" dirty="0"/>
              <a:t>http://</a:t>
            </a:r>
            <a:r>
              <a:rPr lang="en-US" sz="2000" dirty="0" err="1"/>
              <a:t>www.findinglisp.com/papers/case_study_java_lisp_dns.html</a:t>
            </a:r>
            <a:endParaRPr lang="en-US" sz="2000" dirty="0"/>
          </a:p>
          <a:p>
            <a:pPr lvl="1"/>
            <a:r>
              <a:rPr lang="en-US" dirty="0"/>
              <a:t>The Lisp version had ½ as many lines</a:t>
            </a:r>
            <a:r>
              <a:rPr lang="en-US" dirty="0" smtClean="0"/>
              <a:t> of code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Common Lisp Programming</a:t>
            </a:r>
            <a:br>
              <a:rPr lang="en-US"/>
            </a:br>
            <a:r>
              <a:rPr lang="en-US"/>
              <a:t>Environment</a:t>
            </a:r>
          </a:p>
        </p:txBody>
      </p:sp>
      <p:sp>
        <p:nvSpPr>
          <p:cNvPr id="8714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2819400" cy="5029200"/>
          </a:xfrm>
        </p:spPr>
        <p:txBody>
          <a:bodyPr/>
          <a:lstStyle/>
          <a:p>
            <a:r>
              <a:rPr lang="en-US"/>
              <a:t>Gatt studied Lisp and Java implementation of 16 programs by 14 programmers (Intelligence 11:21 2000)</a:t>
            </a:r>
          </a:p>
          <a:p>
            <a:endParaRPr lang="en-US"/>
          </a:p>
        </p:txBody>
      </p:sp>
      <p:pic>
        <p:nvPicPr>
          <p:cNvPr id="871428" name="Picture 1028" descr="lispja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40238" y="838200"/>
            <a:ext cx="4249737" cy="6019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Peter Norvig’s Solution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“I wrote my version in Lisp. It took me about 2 hours (compared to a range of 2-8.5 hours for the other Lisp programmers in the study, 3-25 for C/C++ and 4-63 for Java) and I ended up with 45 non-comment non-blank lines (compared with a range of 51-182 for Lisp, and 107-614 for the other languages). (That means that some Java programmer was spending 13 lines and 84 minutes to provide the functionality of each line of my Lisp program.)”</a:t>
            </a:r>
          </a:p>
          <a:p>
            <a:endParaRPr lang="en-US" dirty="0"/>
          </a:p>
          <a:p>
            <a:r>
              <a:rPr lang="en-US" dirty="0" err="1"/>
              <a:t>http://www.norvig.com/java-lisp.html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Interacting with Lisp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Read-</a:t>
            </a:r>
            <a:r>
              <a:rPr lang="en-US" dirty="0" err="1" smtClean="0"/>
              <a:t>eval</a:t>
            </a:r>
            <a:r>
              <a:rPr lang="en-US" dirty="0" smtClean="0"/>
              <a:t>-print loop</a:t>
            </a:r>
          </a:p>
          <a:p>
            <a:endParaRPr lang="en-US" dirty="0" smtClean="0"/>
          </a:p>
          <a:p>
            <a:r>
              <a:rPr lang="en-US" dirty="0" smtClean="0"/>
              <a:t>Load file of code into Lisp image</a:t>
            </a:r>
          </a:p>
          <a:p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/>
              <a:t>Emacs</a:t>
            </a:r>
            <a:r>
              <a:rPr lang="en-US" dirty="0" smtClean="0"/>
              <a:t> to incrementally redefine functions</a:t>
            </a:r>
          </a:p>
          <a:p>
            <a:endParaRPr lang="en-US" dirty="0" smtClean="0"/>
          </a:p>
          <a:p>
            <a:r>
              <a:rPr lang="en-US" dirty="0" err="1" smtClean="0"/>
              <a:t>hello.lisp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Images -- </a:t>
            </a:r>
            <a:r>
              <a:rPr lang="en-US" dirty="0" err="1" smtClean="0"/>
              <a:t>dumplisp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code and data into Lisp virtual memory</a:t>
            </a:r>
          </a:p>
          <a:p>
            <a:endParaRPr lang="en-US" dirty="0" smtClean="0"/>
          </a:p>
          <a:p>
            <a:r>
              <a:rPr lang="en-US" dirty="0" smtClean="0"/>
              <a:t>Save as executable binary file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darkcorporate">
  <a:themeElements>
    <a:clrScheme name="darkcorporate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ark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274320" rIns="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274320" rIns="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darkcorpo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rkcorpor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rkcorpor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rkcorpor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rkcorpor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rkcorpor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rkcorpor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BRG Template 2007 Bottom</Template>
  <TotalTime>111170</TotalTime>
  <Words>360</Words>
  <Application>Microsoft Macintosh PowerPoint</Application>
  <PresentationFormat>On-screen Show (4:3)</PresentationFormat>
  <Paragraphs>48</Paragraphs>
  <Slides>8</Slides>
  <Notes>5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  <vt:variant>
        <vt:lpstr>Custom Shows</vt:lpstr>
      </vt:variant>
      <vt:variant>
        <vt:i4>3</vt:i4>
      </vt:variant>
    </vt:vector>
  </HeadingPairs>
  <TitlesOfParts>
    <vt:vector size="12" baseType="lpstr">
      <vt:lpstr>darkcorporate</vt:lpstr>
      <vt:lpstr>Introduction to Lisp</vt:lpstr>
      <vt:lpstr>Slide 2</vt:lpstr>
      <vt:lpstr>Common Lisp Programming Environment</vt:lpstr>
      <vt:lpstr>Why Do We Code in Common Lisp?</vt:lpstr>
      <vt:lpstr>The Common Lisp Programming Environment</vt:lpstr>
      <vt:lpstr>Peter Norvig’s Solution</vt:lpstr>
      <vt:lpstr>Interacting with Lisp</vt:lpstr>
      <vt:lpstr>Lisp Images -- dumplisp</vt:lpstr>
      <vt:lpstr>Comp Sci EcoCyc</vt:lpstr>
      <vt:lpstr>20 min overview</vt:lpstr>
      <vt:lpstr>Sales Presentation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BioCyc</dc:title>
  <dc:subject/>
  <dc:creator>Peter Karp</dc:creator>
  <cp:keywords/>
  <dc:description/>
  <cp:lastModifiedBy>Peter Karp</cp:lastModifiedBy>
  <cp:revision>1100</cp:revision>
  <cp:lastPrinted>2000-01-10T21:27:38Z</cp:lastPrinted>
  <dcterms:created xsi:type="dcterms:W3CDTF">2012-08-04T00:41:51Z</dcterms:created>
  <dcterms:modified xsi:type="dcterms:W3CDTF">2012-08-04T00:42:17Z</dcterms:modified>
  <cp:category/>
</cp:coreProperties>
</file>